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314" r:id="rId3"/>
    <p:sldId id="277" r:id="rId4"/>
    <p:sldId id="309" r:id="rId5"/>
    <p:sldId id="310" r:id="rId6"/>
    <p:sldId id="311" r:id="rId7"/>
    <p:sldId id="312" r:id="rId8"/>
    <p:sldId id="262" r:id="rId9"/>
    <p:sldId id="263" r:id="rId10"/>
    <p:sldId id="265" r:id="rId11"/>
    <p:sldId id="266" r:id="rId12"/>
    <p:sldId id="264" r:id="rId13"/>
    <p:sldId id="267" r:id="rId14"/>
    <p:sldId id="268" r:id="rId15"/>
    <p:sldId id="269" r:id="rId16"/>
    <p:sldId id="281" r:id="rId17"/>
    <p:sldId id="272" r:id="rId18"/>
    <p:sldId id="273" r:id="rId19"/>
    <p:sldId id="274" r:id="rId20"/>
    <p:sldId id="275" r:id="rId21"/>
    <p:sldId id="276" r:id="rId22"/>
    <p:sldId id="279" r:id="rId23"/>
    <p:sldId id="280" r:id="rId24"/>
    <p:sldId id="282" r:id="rId25"/>
    <p:sldId id="283" r:id="rId26"/>
    <p:sldId id="295" r:id="rId27"/>
    <p:sldId id="299" r:id="rId28"/>
    <p:sldId id="303" r:id="rId29"/>
    <p:sldId id="304" r:id="rId30"/>
    <p:sldId id="305" r:id="rId31"/>
    <p:sldId id="301" r:id="rId32"/>
    <p:sldId id="302" r:id="rId33"/>
    <p:sldId id="307" r:id="rId34"/>
    <p:sldId id="308" r:id="rId35"/>
    <p:sldId id="284" r:id="rId36"/>
    <p:sldId id="285" r:id="rId37"/>
    <p:sldId id="286" r:id="rId38"/>
    <p:sldId id="287" r:id="rId39"/>
    <p:sldId id="289" r:id="rId40"/>
    <p:sldId id="288" r:id="rId41"/>
    <p:sldId id="31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24"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BE6BF2-7DEC-468E-B12D-59E91A53C258}" type="datetimeFigureOut">
              <a:rPr lang="en-GB" smtClean="0"/>
              <a:t>06/03/2018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64D5DA-5202-4DB5-9464-16771B40B54A}" type="slidenum">
              <a:rPr lang="en-GB" smtClean="0"/>
              <a:t>‹#›</a:t>
            </a:fld>
            <a:endParaRPr lang="en-GB"/>
          </a:p>
        </p:txBody>
      </p:sp>
    </p:spTree>
    <p:extLst>
      <p:ext uri="{BB962C8B-B14F-4D97-AF65-F5344CB8AC3E}">
        <p14:creationId xmlns:p14="http://schemas.microsoft.com/office/powerpoint/2010/main" val="1665414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F355262-975B-4AC7-A03A-77BD50AB460B}" type="slidenum">
              <a:rPr lang="en-GB" smtClean="0"/>
              <a:t>3</a:t>
            </a:fld>
            <a:endParaRPr lang="en-GB"/>
          </a:p>
        </p:txBody>
      </p:sp>
    </p:spTree>
    <p:extLst>
      <p:ext uri="{BB962C8B-B14F-4D97-AF65-F5344CB8AC3E}">
        <p14:creationId xmlns:p14="http://schemas.microsoft.com/office/powerpoint/2010/main" val="2429139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WGO syndrome   What's going on syndrome</a:t>
            </a:r>
          </a:p>
          <a:p>
            <a:endParaRPr lang="en-GB" dirty="0" smtClean="0"/>
          </a:p>
          <a:p>
            <a:r>
              <a:rPr lang="en-GB" dirty="0" smtClean="0"/>
              <a:t>If one if found LOOK for others</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22</a:t>
            </a:fld>
            <a:endParaRPr lang="en-GB"/>
          </a:p>
        </p:txBody>
      </p:sp>
    </p:spTree>
    <p:extLst>
      <p:ext uri="{BB962C8B-B14F-4D97-AF65-F5344CB8AC3E}">
        <p14:creationId xmlns:p14="http://schemas.microsoft.com/office/powerpoint/2010/main" val="1703212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Tell us </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24</a:t>
            </a:fld>
            <a:endParaRPr lang="en-GB"/>
          </a:p>
        </p:txBody>
      </p:sp>
    </p:spTree>
    <p:extLst>
      <p:ext uri="{BB962C8B-B14F-4D97-AF65-F5344CB8AC3E}">
        <p14:creationId xmlns:p14="http://schemas.microsoft.com/office/powerpoint/2010/main" val="3634230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25</a:t>
            </a:fld>
            <a:endParaRPr lang="en-GB"/>
          </a:p>
        </p:txBody>
      </p:sp>
    </p:spTree>
    <p:extLst>
      <p:ext uri="{BB962C8B-B14F-4D97-AF65-F5344CB8AC3E}">
        <p14:creationId xmlns:p14="http://schemas.microsoft.com/office/powerpoint/2010/main" val="2788944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can take a year</a:t>
            </a:r>
          </a:p>
          <a:p>
            <a:r>
              <a:rPr lang="en-GB" dirty="0" smtClean="0"/>
              <a:t>If parents don’t want you to talk to/discuss with the child</a:t>
            </a:r>
            <a:r>
              <a:rPr lang="en-GB" baseline="0" dirty="0" smtClean="0"/>
              <a:t> then</a:t>
            </a:r>
            <a:endParaRPr lang="en-GB" dirty="0" smtClean="0"/>
          </a:p>
          <a:p>
            <a:r>
              <a:rPr lang="en-GB" dirty="0" smtClean="0"/>
              <a:t>Instead of why ?</a:t>
            </a:r>
          </a:p>
          <a:p>
            <a:r>
              <a:rPr lang="en-GB" dirty="0" smtClean="0"/>
              <a:t>What are you most worried about when I do</a:t>
            </a:r>
            <a:r>
              <a:rPr lang="en-GB" baseline="0" dirty="0" smtClean="0"/>
              <a:t> talk to them ?</a:t>
            </a:r>
          </a:p>
          <a:p>
            <a:r>
              <a:rPr lang="en-GB" baseline="0" dirty="0" smtClean="0"/>
              <a:t>Way of approaching to parents   We DON’T UNDERSTAND what is happening to your child is ill and need to take further steps/</a:t>
            </a:r>
          </a:p>
          <a:p>
            <a:r>
              <a:rPr lang="en-GB" baseline="0" dirty="0" smtClean="0"/>
              <a:t>Admit child </a:t>
            </a:r>
            <a:r>
              <a:rPr lang="en-GB" baseline="0" dirty="0" err="1" smtClean="0"/>
              <a:t>paed</a:t>
            </a:r>
            <a:r>
              <a:rPr lang="en-GB" baseline="0" smtClean="0"/>
              <a:t> ward</a:t>
            </a:r>
          </a:p>
          <a:p>
            <a:endParaRPr lang="en-GB" baseline="0" dirty="0" smtClean="0"/>
          </a:p>
          <a:p>
            <a:endParaRPr lang="en-GB" baseline="0" dirty="0" smtClean="0"/>
          </a:p>
          <a:p>
            <a:r>
              <a:rPr lang="en-GB" baseline="0" dirty="0" smtClean="0"/>
              <a:t>Tell </a:t>
            </a:r>
            <a:r>
              <a:rPr lang="en-GB" baseline="0" dirty="0" err="1" smtClean="0"/>
              <a:t>paretns</a:t>
            </a:r>
            <a:r>
              <a:rPr lang="en-GB" baseline="0" dirty="0" smtClean="0"/>
              <a:t> as much as safe to do…..</a:t>
            </a:r>
          </a:p>
          <a:p>
            <a:r>
              <a:rPr lang="en-GB" baseline="0" dirty="0" smtClean="0"/>
              <a:t>Admit child when there are perplexing presentations……..If they wont allow admission then referral is required.</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26</a:t>
            </a:fld>
            <a:endParaRPr lang="en-GB"/>
          </a:p>
        </p:txBody>
      </p:sp>
    </p:spTree>
    <p:extLst>
      <p:ext uri="{BB962C8B-B14F-4D97-AF65-F5344CB8AC3E}">
        <p14:creationId xmlns:p14="http://schemas.microsoft.com/office/powerpoint/2010/main" val="3249897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Child may now need to be admitted/</a:t>
            </a:r>
            <a:r>
              <a:rPr lang="en-GB" dirty="0" err="1" smtClean="0"/>
              <a:t>accomodated</a:t>
            </a:r>
            <a:r>
              <a:rPr lang="en-GB" dirty="0" smtClean="0"/>
              <a:t> in a safe place</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28</a:t>
            </a:fld>
            <a:endParaRPr lang="en-GB"/>
          </a:p>
        </p:txBody>
      </p:sp>
    </p:spTree>
    <p:extLst>
      <p:ext uri="{BB962C8B-B14F-4D97-AF65-F5344CB8AC3E}">
        <p14:creationId xmlns:p14="http://schemas.microsoft.com/office/powerpoint/2010/main" val="41905519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800" kern="1200" dirty="0" smtClean="0">
                <a:solidFill>
                  <a:schemeClr val="tx1"/>
                </a:solidFill>
                <a:latin typeface="+mn-lt"/>
                <a:ea typeface="+mn-ea"/>
                <a:cs typeface="+mn-cs"/>
              </a:rPr>
              <a:t>When </a:t>
            </a:r>
            <a:r>
              <a:rPr lang="en-GB" sz="800" kern="1200" dirty="0" smtClean="0">
                <a:solidFill>
                  <a:srgbClr val="FF0000"/>
                </a:solidFill>
                <a:latin typeface="+mn-lt"/>
                <a:ea typeface="+mn-ea"/>
                <a:cs typeface="+mn-cs"/>
              </a:rPr>
              <a:t>NOT</a:t>
            </a:r>
            <a:r>
              <a:rPr lang="en-GB" sz="800" kern="1200" dirty="0" smtClean="0">
                <a:solidFill>
                  <a:schemeClr val="tx1"/>
                </a:solidFill>
                <a:latin typeface="+mn-lt"/>
                <a:ea typeface="+mn-ea"/>
                <a:cs typeface="+mn-cs"/>
              </a:rPr>
              <a:t>  to tell parents: when there is erroneous reporting with the possibility of illness induction when challenged.</a:t>
            </a:r>
          </a:p>
          <a:p>
            <a:pPr marL="0" indent="0">
              <a:buNone/>
            </a:pPr>
            <a:endParaRPr lang="en-GB" sz="800" kern="1200" dirty="0" smtClean="0">
              <a:solidFill>
                <a:schemeClr val="tx1"/>
              </a:solidFill>
              <a:latin typeface="+mn-lt"/>
              <a:ea typeface="+mn-ea"/>
              <a:cs typeface="+mn-cs"/>
            </a:endParaRPr>
          </a:p>
          <a:p>
            <a:pPr marL="0" indent="0">
              <a:buNone/>
            </a:pPr>
            <a:r>
              <a:rPr lang="en-GB" sz="800" kern="1200" dirty="0" smtClean="0">
                <a:solidFill>
                  <a:schemeClr val="tx1"/>
                </a:solidFill>
                <a:latin typeface="+mn-lt"/>
                <a:ea typeface="+mn-ea"/>
                <a:cs typeface="+mn-cs"/>
              </a:rPr>
              <a:t>What, if anything to tell the parents ? </a:t>
            </a:r>
          </a:p>
          <a:p>
            <a:pPr marL="0" indent="0">
              <a:buNone/>
            </a:pPr>
            <a:endParaRPr lang="en-GB" sz="800" kern="1200" dirty="0" smtClean="0">
              <a:solidFill>
                <a:schemeClr val="tx1"/>
              </a:solidFill>
              <a:latin typeface="+mn-lt"/>
              <a:ea typeface="+mn-ea"/>
              <a:cs typeface="+mn-cs"/>
            </a:endParaRPr>
          </a:p>
          <a:p>
            <a:pPr marL="0" indent="0">
              <a:buNone/>
            </a:pPr>
            <a:r>
              <a:rPr lang="en-GB" sz="800" kern="1200" dirty="0" smtClean="0">
                <a:solidFill>
                  <a:schemeClr val="tx1"/>
                </a:solidFill>
                <a:latin typeface="+mn-lt"/>
                <a:ea typeface="+mn-ea"/>
                <a:cs typeface="+mn-cs"/>
              </a:rPr>
              <a:t>As much as is safely possible</a:t>
            </a:r>
          </a:p>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29</a:t>
            </a:fld>
            <a:endParaRPr lang="en-GB"/>
          </a:p>
        </p:txBody>
      </p:sp>
    </p:spTree>
    <p:extLst>
      <p:ext uri="{BB962C8B-B14F-4D97-AF65-F5344CB8AC3E}">
        <p14:creationId xmlns:p14="http://schemas.microsoft.com/office/powerpoint/2010/main" val="14330904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800" dirty="0" smtClean="0"/>
              <a:t>Timing and importance of understanding mother</a:t>
            </a:r>
          </a:p>
          <a:p>
            <a:r>
              <a:rPr lang="en-GB" sz="800" kern="1200" dirty="0" smtClean="0">
                <a:solidFill>
                  <a:schemeClr val="tx1"/>
                </a:solidFill>
                <a:latin typeface="+mn-lt"/>
                <a:ea typeface="+mn-ea"/>
                <a:cs typeface="+mn-cs"/>
              </a:rPr>
              <a:t>AFTER paediatrics have established the child's state of health:</a:t>
            </a:r>
          </a:p>
          <a:p>
            <a:r>
              <a:rPr lang="en-GB" sz="800" kern="1200" dirty="0" smtClean="0">
                <a:solidFill>
                  <a:schemeClr val="tx1"/>
                </a:solidFill>
                <a:latin typeface="+mn-lt"/>
                <a:ea typeface="+mn-ea"/>
                <a:cs typeface="+mn-cs"/>
              </a:rPr>
              <a:t>Understand mothers difficulties is neither necessary or sufficient for diagnosis of FII</a:t>
            </a:r>
          </a:p>
          <a:p>
            <a:r>
              <a:rPr lang="en-GB" sz="800" kern="1200" dirty="0" smtClean="0">
                <a:solidFill>
                  <a:schemeClr val="tx1"/>
                </a:solidFill>
                <a:latin typeface="+mn-lt"/>
                <a:ea typeface="+mn-ea"/>
                <a:cs typeface="+mn-cs"/>
              </a:rPr>
              <a:t>Referral to adult psychiatrist for:</a:t>
            </a:r>
          </a:p>
          <a:p>
            <a:r>
              <a:rPr lang="en-GB" sz="800" kern="1200" dirty="0" smtClean="0">
                <a:solidFill>
                  <a:schemeClr val="tx1"/>
                </a:solidFill>
                <a:latin typeface="+mn-lt"/>
                <a:ea typeface="+mn-ea"/>
                <a:cs typeface="+mn-cs"/>
              </a:rPr>
              <a:t>Diagnosis/understanding mother motivation</a:t>
            </a:r>
          </a:p>
          <a:p>
            <a:r>
              <a:rPr lang="en-GB" sz="800" kern="1200" dirty="0" smtClean="0">
                <a:solidFill>
                  <a:schemeClr val="tx1"/>
                </a:solidFill>
                <a:latin typeface="+mn-lt"/>
                <a:ea typeface="+mn-ea"/>
                <a:cs typeface="+mn-cs"/>
              </a:rPr>
              <a:t>Prognosis-likely capacity to change</a:t>
            </a:r>
          </a:p>
          <a:p>
            <a:r>
              <a:rPr lang="en-GB" sz="800" kern="1200" dirty="0" smtClean="0">
                <a:solidFill>
                  <a:schemeClr val="tx1"/>
                </a:solidFill>
                <a:latin typeface="+mn-lt"/>
                <a:ea typeface="+mn-ea"/>
                <a:cs typeface="+mn-cs"/>
              </a:rPr>
              <a:t>Indication of treatment to effect change</a:t>
            </a:r>
          </a:p>
          <a:p>
            <a:r>
              <a:rPr lang="en-GB" sz="800" kern="1200" dirty="0" smtClean="0">
                <a:solidFill>
                  <a:schemeClr val="tx1"/>
                </a:solidFill>
                <a:latin typeface="+mn-lt"/>
                <a:ea typeface="+mn-ea"/>
                <a:cs typeface="+mn-cs"/>
              </a:rPr>
              <a:t>Providing treatment= slow process to effect change</a:t>
            </a:r>
          </a:p>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30</a:t>
            </a:fld>
            <a:endParaRPr lang="en-GB"/>
          </a:p>
        </p:txBody>
      </p:sp>
    </p:spTree>
    <p:extLst>
      <p:ext uri="{BB962C8B-B14F-4D97-AF65-F5344CB8AC3E}">
        <p14:creationId xmlns:p14="http://schemas.microsoft.com/office/powerpoint/2010/main" val="1121477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Coping strategies for symptoms</a:t>
            </a:r>
          </a:p>
          <a:p>
            <a:r>
              <a:rPr lang="en-GB" dirty="0" smtClean="0"/>
              <a:t>May </a:t>
            </a:r>
            <a:r>
              <a:rPr lang="en-GB" dirty="0" err="1" smtClean="0"/>
              <a:t>inlcude</a:t>
            </a:r>
            <a:r>
              <a:rPr lang="en-GB" dirty="0" smtClean="0"/>
              <a:t> support for </a:t>
            </a:r>
            <a:r>
              <a:rPr lang="en-GB" dirty="0" err="1" smtClean="0"/>
              <a:t>oss</a:t>
            </a:r>
            <a:r>
              <a:rPr lang="en-GB" dirty="0" smtClean="0"/>
              <a:t> of gains of being sick child</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32</a:t>
            </a:fld>
            <a:endParaRPr lang="en-GB"/>
          </a:p>
        </p:txBody>
      </p:sp>
    </p:spTree>
    <p:extLst>
      <p:ext uri="{BB962C8B-B14F-4D97-AF65-F5344CB8AC3E}">
        <p14:creationId xmlns:p14="http://schemas.microsoft.com/office/powerpoint/2010/main" val="1369065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GB" altLang="en-US" dirty="0" smtClean="0"/>
              <a:t>Research has shown that children who present with a severe non-accidental injury have often been seen earlier with bruising or another minor injury</a:t>
            </a:r>
          </a:p>
          <a:p>
            <a:pPr eaLnBrk="1" hangingPunct="1"/>
            <a:r>
              <a:rPr lang="en-GB" altLang="en-US" dirty="0" smtClean="0"/>
              <a:t>Serious case reviews including of local cases highlight that early recognition and action in such cases is key to preventing further injuries</a:t>
            </a:r>
          </a:p>
          <a:p>
            <a:pPr eaLnBrk="1" hangingPunct="1"/>
            <a:endParaRPr lang="en-US" altLang="en-US" dirty="0" smtClean="0"/>
          </a:p>
          <a:p>
            <a:endParaRPr lang="en-GB" dirty="0"/>
          </a:p>
        </p:txBody>
      </p:sp>
      <p:sp>
        <p:nvSpPr>
          <p:cNvPr id="4" name="Slide Number Placeholder 3"/>
          <p:cNvSpPr>
            <a:spLocks noGrp="1"/>
          </p:cNvSpPr>
          <p:nvPr>
            <p:ph type="sldNum" sz="quarter" idx="10"/>
          </p:nvPr>
        </p:nvSpPr>
        <p:spPr/>
        <p:txBody>
          <a:bodyPr/>
          <a:lstStyle/>
          <a:p>
            <a:fld id="{5F355262-975B-4AC7-A03A-77BD50AB460B}" type="slidenum">
              <a:rPr lang="en-GB" smtClean="0"/>
              <a:t>35</a:t>
            </a:fld>
            <a:endParaRPr lang="en-GB"/>
          </a:p>
        </p:txBody>
      </p:sp>
    </p:spTree>
    <p:extLst>
      <p:ext uri="{BB962C8B-B14F-4D97-AF65-F5344CB8AC3E}">
        <p14:creationId xmlns:p14="http://schemas.microsoft.com/office/powerpoint/2010/main" val="672900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pPr eaLnBrk="1" hangingPunct="1"/>
            <a:r>
              <a:rPr lang="en-GB" altLang="en-US" dirty="0">
                <a:latin typeface="Arial" charset="0"/>
              </a:rPr>
              <a:t>Unexplained bruising in non mobile infants is highly indicative of child abuse. Psychological mechanisms prompting parents / carers to present to medical attention after inflicting injury upon a child is complex. These bruises are an example of a sentinel injury offering opportunity for prevention of </a:t>
            </a:r>
            <a:r>
              <a:rPr lang="en-GB" altLang="en-US" dirty="0" err="1">
                <a:latin typeface="Arial" charset="0"/>
              </a:rPr>
              <a:t>furture</a:t>
            </a:r>
            <a:r>
              <a:rPr lang="en-GB" altLang="en-US" dirty="0">
                <a:latin typeface="Arial" charset="0"/>
              </a:rPr>
              <a:t> catastrophic injury   </a:t>
            </a:r>
            <a:endParaRPr lang="en-US" altLang="en-US" dirty="0">
              <a:latin typeface="Arial" charset="0"/>
            </a:endParaRPr>
          </a:p>
          <a:p>
            <a:pPr eaLnBrk="1" hangingPunct="1"/>
            <a:endParaRPr lang="en-GB" altLang="en-US" dirty="0">
              <a:latin typeface="Arial" charset="0"/>
            </a:endParaRPr>
          </a:p>
          <a:p>
            <a:pPr eaLnBrk="1" hangingPunct="1"/>
            <a:endParaRPr lang="en-GB" altLang="en-US" dirty="0">
              <a:latin typeface="Arial" charset="0"/>
            </a:endParaRPr>
          </a:p>
        </p:txBody>
      </p:sp>
      <p:sp>
        <p:nvSpPr>
          <p:cNvPr id="24580" name="Slide Number Placeholder 3"/>
          <p:cNvSpPr>
            <a:spLocks noGrp="1"/>
          </p:cNvSpPr>
          <p:nvPr>
            <p:ph type="sldNum" sz="quarter" idx="5"/>
          </p:nvPr>
        </p:nvSpPr>
        <p:spPr>
          <a:noFill/>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fld id="{D9A3FCE9-1CDA-4F97-B110-BA40D53E6B88}" type="slidenum">
              <a:rPr lang="en-US" altLang="en-US">
                <a:latin typeface="Arial" charset="0"/>
              </a:rPr>
              <a:pPr/>
              <a:t>36</a:t>
            </a:fld>
            <a:endParaRPr lang="en-US" alt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Spectrum of severity – effects on the child</a:t>
            </a:r>
          </a:p>
          <a:p>
            <a:r>
              <a:rPr lang="en-GB" dirty="0" smtClean="0"/>
              <a:t>2</a:t>
            </a:r>
            <a:r>
              <a:rPr lang="en-GB" baseline="0" dirty="0" smtClean="0"/>
              <a:t> routes but both have same thing in common they are a determent to the child.</a:t>
            </a:r>
            <a:endParaRPr lang="en-GB" dirty="0"/>
          </a:p>
        </p:txBody>
      </p:sp>
      <p:sp>
        <p:nvSpPr>
          <p:cNvPr id="4" name="Slide Number Placeholder 3"/>
          <p:cNvSpPr>
            <a:spLocks noGrp="1"/>
          </p:cNvSpPr>
          <p:nvPr>
            <p:ph type="sldNum" sz="quarter" idx="10"/>
          </p:nvPr>
        </p:nvSpPr>
        <p:spPr/>
        <p:txBody>
          <a:bodyPr/>
          <a:lstStyle/>
          <a:p>
            <a:fld id="{5F355262-975B-4AC7-A03A-77BD50AB460B}" type="slidenum">
              <a:rPr lang="en-GB" smtClean="0"/>
              <a:t>4</a:t>
            </a:fld>
            <a:endParaRPr lang="en-GB"/>
          </a:p>
        </p:txBody>
      </p:sp>
    </p:spTree>
    <p:extLst>
      <p:ext uri="{BB962C8B-B14F-4D97-AF65-F5344CB8AC3E}">
        <p14:creationId xmlns:p14="http://schemas.microsoft.com/office/powerpoint/2010/main" val="21032897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r>
              <a:rPr lang="en-GB" dirty="0">
                <a:latin typeface="Arial" charset="0"/>
              </a:rPr>
              <a:t>Bruising is the commonest injury</a:t>
            </a:r>
            <a:r>
              <a:rPr lang="en-GB" baseline="0" dirty="0">
                <a:latin typeface="Arial" charset="0"/>
              </a:rPr>
              <a:t> seen in physical abuse</a:t>
            </a:r>
            <a:endParaRPr lang="en-GB" dirty="0">
              <a:latin typeface="Arial" charset="0"/>
            </a:endParaRPr>
          </a:p>
          <a:p>
            <a:r>
              <a:rPr lang="en-GB" dirty="0">
                <a:latin typeface="Arial" charset="0"/>
              </a:rPr>
              <a:t>Bruises rare in healthy infants who have not yet begun to crawl or cruise</a:t>
            </a:r>
          </a:p>
          <a:p>
            <a:r>
              <a:rPr lang="en-GB" dirty="0">
                <a:latin typeface="Arial" charset="0"/>
              </a:rPr>
              <a:t>Bruising in other studies – 0.6% of 366 infants &lt; 6 months</a:t>
            </a:r>
          </a:p>
          <a:p>
            <a:r>
              <a:rPr lang="en-GB" dirty="0">
                <a:latin typeface="Arial" charset="0"/>
              </a:rPr>
              <a:t>1.2% of 246 infants &lt; 9 months</a:t>
            </a:r>
          </a:p>
          <a:p>
            <a:endParaRPr lang="en-GB" dirty="0">
              <a:latin typeface="Arial" charset="0"/>
            </a:endParaRPr>
          </a:p>
        </p:txBody>
      </p:sp>
      <p:sp>
        <p:nvSpPr>
          <p:cNvPr id="26628" name="Slide Number Placeholder 3"/>
          <p:cNvSpPr>
            <a:spLocks noGrp="1"/>
          </p:cNvSpPr>
          <p:nvPr>
            <p:ph type="sldNum" sz="quarter" idx="5"/>
          </p:nvPr>
        </p:nvSpPr>
        <p:spPr>
          <a:noFill/>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fld id="{2F8B5BCB-43F0-4918-82D4-66D4800A1262}" type="slidenum">
              <a:rPr lang="en-US" altLang="en-US"/>
              <a:pPr/>
              <a:t>37</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sentinel injury is</a:t>
            </a:r>
            <a:r>
              <a:rPr lang="en-GB" baseline="0" dirty="0"/>
              <a:t> a visible injury or a detectable minor injury in a </a:t>
            </a:r>
            <a:r>
              <a:rPr lang="en-GB" baseline="0" dirty="0" err="1"/>
              <a:t>precruising</a:t>
            </a:r>
            <a:r>
              <a:rPr lang="en-GB" baseline="0" dirty="0"/>
              <a:t> infant that is poorly explained and therefore suspicious for physical abuse, e.g. bruising, intraoral injury (torn labial or sublingual frenulum), radial head subluxation, minor burns (superficial abrasions common – fingernail scratches on neonates faces)</a:t>
            </a:r>
          </a:p>
          <a:p>
            <a:r>
              <a:rPr lang="en-GB" baseline="0" dirty="0"/>
              <a:t>Injury visible or detectable to a carer, poorly explained and unexpected</a:t>
            </a:r>
          </a:p>
          <a:p>
            <a:r>
              <a:rPr lang="en-GB" baseline="0" dirty="0"/>
              <a:t>Discovery of a sentinel injury by a medical professional during a routine physical examination or through the medical history may be undocumented if the injury is incorrectly interpreted as minor or trivial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200" dirty="0"/>
              <a:t>Research shown that around 25% of infants presenting with a serious head injury will have been in contact previously because of a ‘minor’ injury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200" dirty="0"/>
              <a:t>Absence of a medical condition or a clear and plausible history of an unintentional event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200" dirty="0"/>
              <a:t>A plausible history should include an explanation of a discreet event</a:t>
            </a:r>
            <a:r>
              <a:rPr lang="en-GB" altLang="en-US" sz="1200" baseline="0" dirty="0"/>
              <a:t> in which the type and severity of the injury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200" baseline="0" dirty="0"/>
              <a:t> and the developmental capability of the child</a:t>
            </a:r>
            <a:endParaRPr lang="en-GB" altLang="en-US" sz="1200" dirty="0"/>
          </a:p>
          <a:p>
            <a:r>
              <a:rPr lang="en-GB" baseline="0" dirty="0"/>
              <a:t>42% of the injuries in 27.5% infants were know to a medical provider</a:t>
            </a:r>
          </a:p>
          <a:p>
            <a:endParaRPr lang="en-GB" baseline="0" dirty="0"/>
          </a:p>
          <a:p>
            <a:r>
              <a:rPr lang="en-GB" baseline="0" dirty="0"/>
              <a:t> </a:t>
            </a:r>
            <a:endParaRPr lang="en-GB" dirty="0"/>
          </a:p>
        </p:txBody>
      </p:sp>
      <p:sp>
        <p:nvSpPr>
          <p:cNvPr id="4" name="Slide Number Placeholder 3"/>
          <p:cNvSpPr>
            <a:spLocks noGrp="1"/>
          </p:cNvSpPr>
          <p:nvPr>
            <p:ph type="sldNum" sz="quarter" idx="10"/>
          </p:nvPr>
        </p:nvSpPr>
        <p:spPr/>
        <p:txBody>
          <a:bodyPr/>
          <a:lstStyle/>
          <a:p>
            <a:fld id="{1F41C174-C700-4681-BB5F-1411B7F6BE54}" type="slidenum">
              <a:rPr lang="en-GB" smtClean="0"/>
              <a:t>38</a:t>
            </a:fld>
            <a:endParaRPr lang="en-GB"/>
          </a:p>
        </p:txBody>
      </p:sp>
    </p:spTree>
    <p:extLst>
      <p:ext uri="{BB962C8B-B14F-4D97-AF65-F5344CB8AC3E}">
        <p14:creationId xmlns:p14="http://schemas.microsoft.com/office/powerpoint/2010/main" val="1235855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F355262-975B-4AC7-A03A-77BD50AB460B}" type="slidenum">
              <a:rPr lang="en-GB" smtClean="0"/>
              <a:t>39</a:t>
            </a:fld>
            <a:endParaRPr lang="en-GB"/>
          </a:p>
        </p:txBody>
      </p:sp>
    </p:spTree>
    <p:extLst>
      <p:ext uri="{BB962C8B-B14F-4D97-AF65-F5344CB8AC3E}">
        <p14:creationId xmlns:p14="http://schemas.microsoft.com/office/powerpoint/2010/main" val="1084971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F355262-975B-4AC7-A03A-77BD50AB460B}" type="slidenum">
              <a:rPr lang="en-GB" smtClean="0"/>
              <a:t>40</a:t>
            </a:fld>
            <a:endParaRPr lang="en-GB"/>
          </a:p>
        </p:txBody>
      </p:sp>
    </p:spTree>
    <p:extLst>
      <p:ext uri="{BB962C8B-B14F-4D97-AF65-F5344CB8AC3E}">
        <p14:creationId xmlns:p14="http://schemas.microsoft.com/office/powerpoint/2010/main" val="2177192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Reporting actual symptom only occurring in mother’s presence =</a:t>
            </a:r>
            <a:r>
              <a:rPr lang="en-GB" baseline="0" dirty="0" smtClean="0"/>
              <a:t> </a:t>
            </a:r>
            <a:r>
              <a:rPr lang="en-GB" b="1" baseline="0" dirty="0" smtClean="0"/>
              <a:t>situation specific </a:t>
            </a:r>
            <a:r>
              <a:rPr lang="en-GB" b="0" baseline="0" dirty="0" smtClean="0"/>
              <a:t>&amp; not a disorder located solely in the child.</a:t>
            </a:r>
          </a:p>
          <a:p>
            <a:r>
              <a:rPr lang="en-GB" b="0" baseline="0" dirty="0" smtClean="0"/>
              <a:t>Situation specific problem ---- treat situation not child -------if mother insist child is investigated this then likely FII</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6</a:t>
            </a:fld>
            <a:endParaRPr lang="en-GB"/>
          </a:p>
        </p:txBody>
      </p:sp>
    </p:spTree>
    <p:extLst>
      <p:ext uri="{BB962C8B-B14F-4D97-AF65-F5344CB8AC3E}">
        <p14:creationId xmlns:p14="http://schemas.microsoft.com/office/powerpoint/2010/main" val="1217849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 there are alerting signs ALWAYS refer to Child Protection</a:t>
            </a:r>
            <a:r>
              <a:rPr lang="en-GB" baseline="0" dirty="0" smtClean="0"/>
              <a:t> OTHER WISE treat as ‘perplexing Presentations. Seek advice Named professionals.</a:t>
            </a:r>
            <a:endParaRPr lang="en-GB" dirty="0"/>
          </a:p>
        </p:txBody>
      </p:sp>
      <p:sp>
        <p:nvSpPr>
          <p:cNvPr id="4" name="Slide Number Placeholder 3"/>
          <p:cNvSpPr>
            <a:spLocks noGrp="1"/>
          </p:cNvSpPr>
          <p:nvPr>
            <p:ph type="sldNum" sz="quarter" idx="10"/>
          </p:nvPr>
        </p:nvSpPr>
        <p:spPr/>
        <p:txBody>
          <a:bodyPr/>
          <a:lstStyle/>
          <a:p>
            <a:fld id="{5F355262-975B-4AC7-A03A-77BD50AB460B}" type="slidenum">
              <a:rPr lang="en-GB" smtClean="0"/>
              <a:t>7</a:t>
            </a:fld>
            <a:endParaRPr lang="en-GB"/>
          </a:p>
        </p:txBody>
      </p:sp>
    </p:spTree>
    <p:extLst>
      <p:ext uri="{BB962C8B-B14F-4D97-AF65-F5344CB8AC3E}">
        <p14:creationId xmlns:p14="http://schemas.microsoft.com/office/powerpoint/2010/main" val="3090094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 child with </a:t>
            </a:r>
            <a:r>
              <a:rPr lang="en-GB" dirty="0" err="1" smtClean="0"/>
              <a:t>kawasaki</a:t>
            </a:r>
            <a:r>
              <a:rPr lang="en-GB" baseline="0" dirty="0" smtClean="0"/>
              <a:t> disease</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9</a:t>
            </a:fld>
            <a:endParaRPr lang="en-GB"/>
          </a:p>
        </p:txBody>
      </p:sp>
    </p:spTree>
    <p:extLst>
      <p:ext uri="{BB962C8B-B14F-4D97-AF65-F5344CB8AC3E}">
        <p14:creationId xmlns:p14="http://schemas.microsoft.com/office/powerpoint/2010/main" val="394611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TAC /TAF aware that the presence of family can gag professional</a:t>
            </a:r>
            <a:r>
              <a:rPr lang="en-GB" baseline="0" dirty="0" smtClean="0"/>
              <a:t>s</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12</a:t>
            </a:fld>
            <a:endParaRPr lang="en-GB"/>
          </a:p>
        </p:txBody>
      </p:sp>
    </p:spTree>
    <p:extLst>
      <p:ext uri="{BB962C8B-B14F-4D97-AF65-F5344CB8AC3E}">
        <p14:creationId xmlns:p14="http://schemas.microsoft.com/office/powerpoint/2010/main" val="1485211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800" kern="1200" dirty="0" smtClean="0">
                <a:solidFill>
                  <a:schemeClr val="tx1"/>
                </a:solidFill>
                <a:latin typeface="+mn-lt"/>
                <a:ea typeface="+mn-ea"/>
                <a:cs typeface="+mn-cs"/>
              </a:rPr>
              <a:t>Use notes from </a:t>
            </a:r>
            <a:r>
              <a:rPr lang="en-GB" sz="800" kern="1200" dirty="0" err="1" smtClean="0">
                <a:solidFill>
                  <a:schemeClr val="tx1"/>
                </a:solidFill>
                <a:latin typeface="+mn-lt"/>
                <a:ea typeface="+mn-ea"/>
                <a:cs typeface="+mn-cs"/>
              </a:rPr>
              <a:t>orininal</a:t>
            </a:r>
            <a:r>
              <a:rPr lang="en-GB" sz="800" kern="1200" dirty="0" smtClean="0">
                <a:solidFill>
                  <a:schemeClr val="tx1"/>
                </a:solidFill>
                <a:latin typeface="+mn-lt"/>
                <a:ea typeface="+mn-ea"/>
                <a:cs typeface="+mn-cs"/>
              </a:rPr>
              <a:t> slides</a:t>
            </a:r>
          </a:p>
          <a:p>
            <a:pPr marL="0" indent="0">
              <a:buNone/>
            </a:pPr>
            <a:endParaRPr lang="en-GB" sz="800" kern="1200" dirty="0" smtClean="0">
              <a:solidFill>
                <a:schemeClr val="tx1"/>
              </a:solidFill>
              <a:latin typeface="+mn-lt"/>
              <a:ea typeface="+mn-ea"/>
              <a:cs typeface="+mn-cs"/>
            </a:endParaRPr>
          </a:p>
          <a:p>
            <a:pPr marL="0" indent="0">
              <a:buNone/>
            </a:pPr>
            <a:r>
              <a:rPr lang="en-GB" sz="800" kern="1200" dirty="0" smtClean="0">
                <a:solidFill>
                  <a:schemeClr val="tx1"/>
                </a:solidFill>
                <a:latin typeface="+mn-lt"/>
                <a:ea typeface="+mn-ea"/>
                <a:cs typeface="+mn-cs"/>
              </a:rPr>
              <a:t>WHY ?</a:t>
            </a:r>
          </a:p>
          <a:p>
            <a:pPr marL="0" indent="0">
              <a:buNone/>
            </a:pPr>
            <a:r>
              <a:rPr lang="en-GB" sz="800" kern="1200" dirty="0" smtClean="0">
                <a:solidFill>
                  <a:schemeClr val="tx1"/>
                </a:solidFill>
                <a:latin typeface="+mn-lt"/>
                <a:ea typeface="+mn-ea"/>
                <a:cs typeface="+mn-cs"/>
              </a:rPr>
              <a:t>Concern re missing treatable disorder</a:t>
            </a:r>
          </a:p>
          <a:p>
            <a:pPr marL="0" indent="0">
              <a:buNone/>
            </a:pPr>
            <a:r>
              <a:rPr lang="en-GB" sz="800" kern="1200" dirty="0" smtClean="0">
                <a:solidFill>
                  <a:schemeClr val="tx1"/>
                </a:solidFill>
                <a:latin typeface="+mn-lt"/>
                <a:ea typeface="+mn-ea"/>
                <a:cs typeface="+mn-cs"/>
              </a:rPr>
              <a:t>	-diagnostic challenge</a:t>
            </a:r>
          </a:p>
          <a:p>
            <a:pPr marL="0" indent="0">
              <a:buNone/>
            </a:pPr>
            <a:r>
              <a:rPr lang="en-GB" sz="800" kern="1200" dirty="0" smtClean="0">
                <a:solidFill>
                  <a:schemeClr val="tx1"/>
                </a:solidFill>
                <a:latin typeface="+mn-lt"/>
                <a:ea typeface="+mn-ea"/>
                <a:cs typeface="+mn-cs"/>
              </a:rPr>
              <a:t>	-Difficult to say ‘I do not understand’</a:t>
            </a:r>
          </a:p>
          <a:p>
            <a:pPr marL="0" indent="0">
              <a:buNone/>
            </a:pPr>
            <a:r>
              <a:rPr lang="en-GB" sz="800" kern="1200" dirty="0" smtClean="0">
                <a:solidFill>
                  <a:schemeClr val="tx1"/>
                </a:solidFill>
                <a:latin typeface="+mn-lt"/>
                <a:ea typeface="+mn-ea"/>
                <a:cs typeface="+mn-cs"/>
              </a:rPr>
              <a:t>Doctors’ need to work </a:t>
            </a:r>
            <a:r>
              <a:rPr lang="en-GB" sz="800" b="1" i="1" kern="1200" dirty="0" smtClean="0">
                <a:solidFill>
                  <a:schemeClr val="tx1"/>
                </a:solidFill>
                <a:latin typeface="+mn-lt"/>
                <a:ea typeface="+mn-ea"/>
                <a:cs typeface="+mn-cs"/>
              </a:rPr>
              <a:t>with </a:t>
            </a:r>
            <a:r>
              <a:rPr lang="en-GB" sz="800" kern="1200" dirty="0" smtClean="0">
                <a:solidFill>
                  <a:schemeClr val="tx1"/>
                </a:solidFill>
                <a:latin typeface="+mn-lt"/>
                <a:ea typeface="+mn-ea"/>
                <a:cs typeface="+mn-cs"/>
              </a:rPr>
              <a:t>parents &amp; maintain relationship with family</a:t>
            </a:r>
          </a:p>
          <a:p>
            <a:pPr marL="0" indent="0">
              <a:buNone/>
            </a:pPr>
            <a:r>
              <a:rPr lang="en-GB" sz="800" kern="1200" dirty="0" smtClean="0">
                <a:solidFill>
                  <a:schemeClr val="tx1"/>
                </a:solidFill>
                <a:latin typeface="+mn-lt"/>
                <a:ea typeface="+mn-ea"/>
                <a:cs typeface="+mn-cs"/>
              </a:rPr>
              <a:t>Discomfort of disbelief/suspicion/blaming of parent v. pressure to refer to </a:t>
            </a:r>
            <a:r>
              <a:rPr lang="en-GB" sz="800" kern="1200" dirty="0" err="1" smtClean="0">
                <a:solidFill>
                  <a:schemeClr val="tx1"/>
                </a:solidFill>
                <a:latin typeface="+mn-lt"/>
                <a:ea typeface="+mn-ea"/>
                <a:cs typeface="+mn-cs"/>
              </a:rPr>
              <a:t>csc</a:t>
            </a:r>
            <a:endParaRPr lang="en-GB" sz="800" kern="1200" dirty="0" smtClean="0">
              <a:solidFill>
                <a:schemeClr val="tx1"/>
              </a:solidFill>
              <a:latin typeface="+mn-lt"/>
              <a:ea typeface="+mn-ea"/>
              <a:cs typeface="+mn-cs"/>
            </a:endParaRPr>
          </a:p>
          <a:p>
            <a:pPr marL="0" indent="0">
              <a:buNone/>
            </a:pPr>
            <a:r>
              <a:rPr lang="en-GB" sz="800" kern="1200" dirty="0" smtClean="0">
                <a:solidFill>
                  <a:schemeClr val="tx1"/>
                </a:solidFill>
                <a:latin typeface="+mn-lt"/>
                <a:ea typeface="+mn-ea"/>
                <a:cs typeface="+mn-cs"/>
              </a:rPr>
              <a:t>Dilemma when child complains of symptoms</a:t>
            </a:r>
          </a:p>
          <a:p>
            <a:pPr marL="0" indent="0">
              <a:buNone/>
            </a:pPr>
            <a:r>
              <a:rPr lang="en-GB" sz="800" kern="1200" dirty="0" smtClean="0">
                <a:solidFill>
                  <a:schemeClr val="tx1"/>
                </a:solidFill>
                <a:latin typeface="+mn-lt"/>
                <a:ea typeface="+mn-ea"/>
                <a:cs typeface="+mn-cs"/>
              </a:rPr>
              <a:t>Doctor powerless – bound by history given</a:t>
            </a:r>
          </a:p>
          <a:p>
            <a:pPr marL="0" indent="0">
              <a:buNone/>
            </a:pPr>
            <a:r>
              <a:rPr lang="en-GB" sz="800" kern="1200" dirty="0" smtClean="0">
                <a:solidFill>
                  <a:schemeClr val="tx1"/>
                </a:solidFill>
                <a:latin typeface="+mn-lt"/>
                <a:ea typeface="+mn-ea"/>
                <a:cs typeface="+mn-cs"/>
              </a:rPr>
              <a:t>Consumerism </a:t>
            </a:r>
          </a:p>
          <a:p>
            <a:pPr marL="0" indent="0">
              <a:buNone/>
            </a:pPr>
            <a:r>
              <a:rPr lang="en-GB" sz="800" kern="1200" dirty="0" smtClean="0">
                <a:solidFill>
                  <a:schemeClr val="tx1"/>
                </a:solidFill>
                <a:latin typeface="+mn-lt"/>
                <a:ea typeface="+mn-ea"/>
                <a:cs typeface="+mn-cs"/>
              </a:rPr>
              <a:t>Fear of complaints, reports to GMC</a:t>
            </a:r>
          </a:p>
          <a:p>
            <a:pPr marL="0" indent="0">
              <a:buNone/>
            </a:pPr>
            <a:r>
              <a:rPr lang="en-GB" sz="800" kern="1200" dirty="0" smtClean="0">
                <a:solidFill>
                  <a:schemeClr val="tx1"/>
                </a:solidFill>
                <a:latin typeface="+mn-lt"/>
                <a:ea typeface="+mn-ea"/>
                <a:cs typeface="+mn-cs"/>
              </a:rPr>
              <a:t>Time taken to process suspicions </a:t>
            </a:r>
          </a:p>
          <a:p>
            <a:pPr marL="0" indent="0">
              <a:buNone/>
            </a:pPr>
            <a:r>
              <a:rPr lang="en-GB" sz="800" kern="1200" dirty="0" smtClean="0">
                <a:solidFill>
                  <a:schemeClr val="tx1"/>
                </a:solidFill>
                <a:latin typeface="+mn-lt"/>
                <a:ea typeface="+mn-ea"/>
                <a:cs typeface="+mn-cs"/>
              </a:rPr>
              <a:t>Uncertainty about</a:t>
            </a:r>
          </a:p>
          <a:p>
            <a:pPr marL="0" indent="0">
              <a:buNone/>
            </a:pPr>
            <a:r>
              <a:rPr lang="en-GB" sz="800" kern="1200" dirty="0" smtClean="0">
                <a:solidFill>
                  <a:schemeClr val="tx1"/>
                </a:solidFill>
                <a:latin typeface="+mn-lt"/>
                <a:ea typeface="+mn-ea"/>
                <a:cs typeface="+mn-cs"/>
              </a:rPr>
              <a:t>	-when to mention suspicion</a:t>
            </a:r>
          </a:p>
          <a:p>
            <a:pPr marL="0" indent="0">
              <a:buNone/>
            </a:pPr>
            <a:r>
              <a:rPr lang="en-GB" sz="800" kern="1200" dirty="0" smtClean="0">
                <a:solidFill>
                  <a:schemeClr val="tx1"/>
                </a:solidFill>
                <a:latin typeface="+mn-lt"/>
                <a:ea typeface="+mn-ea"/>
                <a:cs typeface="+mn-cs"/>
              </a:rPr>
              <a:t>	-What to say to parent(s)</a:t>
            </a:r>
          </a:p>
          <a:p>
            <a:pPr marL="0" indent="0">
              <a:buNone/>
            </a:pPr>
            <a:r>
              <a:rPr lang="en-GB" sz="800" kern="1200" dirty="0" smtClean="0">
                <a:solidFill>
                  <a:schemeClr val="tx1"/>
                </a:solidFill>
                <a:latin typeface="+mn-lt"/>
                <a:ea typeface="+mn-ea"/>
                <a:cs typeface="+mn-cs"/>
              </a:rPr>
              <a:t>	-what to write in medical file</a:t>
            </a:r>
          </a:p>
          <a:p>
            <a:pPr marL="0" indent="0">
              <a:buNone/>
            </a:pPr>
            <a:r>
              <a:rPr lang="en-GB" sz="800" kern="1200" dirty="0" smtClean="0">
                <a:solidFill>
                  <a:schemeClr val="tx1"/>
                </a:solidFill>
                <a:latin typeface="+mn-lt"/>
                <a:ea typeface="+mn-ea"/>
                <a:cs typeface="+mn-cs"/>
              </a:rPr>
              <a:t>Losing control over child protection process</a:t>
            </a:r>
          </a:p>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15</a:t>
            </a:fld>
            <a:endParaRPr lang="en-GB"/>
          </a:p>
        </p:txBody>
      </p:sp>
    </p:spTree>
    <p:extLst>
      <p:ext uri="{BB962C8B-B14F-4D97-AF65-F5344CB8AC3E}">
        <p14:creationId xmlns:p14="http://schemas.microsoft.com/office/powerpoint/2010/main" val="3717114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Ask the child</a:t>
            </a:r>
            <a:r>
              <a:rPr lang="en-GB" baseline="0" dirty="0" smtClean="0"/>
              <a:t> !!!!!</a:t>
            </a:r>
            <a:endParaRPr lang="en-GB" dirty="0" smtClean="0"/>
          </a:p>
          <a:p>
            <a:r>
              <a:rPr lang="en-GB" dirty="0" smtClean="0"/>
              <a:t>What do you think is wrong with you</a:t>
            </a:r>
          </a:p>
          <a:p>
            <a:r>
              <a:rPr lang="en-GB" dirty="0" smtClean="0"/>
              <a:t>What does your medicine taste like</a:t>
            </a:r>
          </a:p>
          <a:p>
            <a:r>
              <a:rPr lang="en-GB" dirty="0" smtClean="0"/>
              <a:t>How do you feel </a:t>
            </a:r>
            <a:r>
              <a:rPr lang="en-GB" dirty="0" err="1" smtClean="0"/>
              <a:t>etc</a:t>
            </a:r>
            <a:endParaRPr lang="en-GB" dirty="0" smtClean="0"/>
          </a:p>
          <a:p>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16</a:t>
            </a:fld>
            <a:endParaRPr lang="en-GB"/>
          </a:p>
        </p:txBody>
      </p:sp>
    </p:spTree>
    <p:extLst>
      <p:ext uri="{BB962C8B-B14F-4D97-AF65-F5344CB8AC3E}">
        <p14:creationId xmlns:p14="http://schemas.microsoft.com/office/powerpoint/2010/main" val="1245537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Ease</a:t>
            </a:r>
            <a:r>
              <a:rPr lang="en-GB" baseline="0" dirty="0" smtClean="0"/>
              <a:t> of getting mobility aids</a:t>
            </a:r>
            <a:endParaRPr lang="en-GB" dirty="0"/>
          </a:p>
        </p:txBody>
      </p:sp>
      <p:sp>
        <p:nvSpPr>
          <p:cNvPr id="4" name="Slide Number Placeholder 3"/>
          <p:cNvSpPr>
            <a:spLocks noGrp="1"/>
          </p:cNvSpPr>
          <p:nvPr>
            <p:ph type="sldNum" sz="quarter" idx="10"/>
          </p:nvPr>
        </p:nvSpPr>
        <p:spPr/>
        <p:txBody>
          <a:bodyPr/>
          <a:lstStyle/>
          <a:p>
            <a:fld id="{3864D5DA-5202-4DB5-9464-16771B40B54A}" type="slidenum">
              <a:rPr lang="en-GB" smtClean="0"/>
              <a:t>19</a:t>
            </a:fld>
            <a:endParaRPr lang="en-GB"/>
          </a:p>
        </p:txBody>
      </p:sp>
    </p:spTree>
    <p:extLst>
      <p:ext uri="{BB962C8B-B14F-4D97-AF65-F5344CB8AC3E}">
        <p14:creationId xmlns:p14="http://schemas.microsoft.com/office/powerpoint/2010/main" val="1156795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3A55036-5441-4E53-A06C-762AF5C7ACFC}" type="datetimeFigureOut">
              <a:rPr lang="en-GB" smtClean="0"/>
              <a:t>06/03/2018</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FB33F02-F973-416F-B3E6-753E38B0B231}"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A55036-5441-4E53-A06C-762AF5C7ACFC}" type="datetimeFigureOut">
              <a:rPr lang="en-GB" smtClean="0"/>
              <a:t>06/03/2018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A55036-5441-4E53-A06C-762AF5C7ACFC}" type="datetimeFigureOut">
              <a:rPr lang="en-GB" smtClean="0"/>
              <a:t>06/03/2018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A55036-5441-4E53-A06C-762AF5C7ACFC}" type="datetimeFigureOut">
              <a:rPr lang="en-GB" smtClean="0"/>
              <a:t>06/03/2018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A55036-5441-4E53-A06C-762AF5C7ACFC}" type="datetimeFigureOut">
              <a:rPr lang="en-GB" smtClean="0"/>
              <a:t>06/03/2018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B33F02-F973-416F-B3E6-753E38B0B231}"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A55036-5441-4E53-A06C-762AF5C7ACFC}" type="datetimeFigureOut">
              <a:rPr lang="en-GB" smtClean="0"/>
              <a:t>06/03/2018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A55036-5441-4E53-A06C-762AF5C7ACFC}" type="datetimeFigureOut">
              <a:rPr lang="en-GB" smtClean="0"/>
              <a:t>06/03/2018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A55036-5441-4E53-A06C-762AF5C7ACFC}" type="datetimeFigureOut">
              <a:rPr lang="en-GB" smtClean="0"/>
              <a:t>06/03/2018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A55036-5441-4E53-A06C-762AF5C7ACFC}" type="datetimeFigureOut">
              <a:rPr lang="en-GB" smtClean="0"/>
              <a:t>06/03/2018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A55036-5441-4E53-A06C-762AF5C7ACFC}" type="datetimeFigureOut">
              <a:rPr lang="en-GB" smtClean="0"/>
              <a:t>06/03/2018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B33F02-F973-416F-B3E6-753E38B0B23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A55036-5441-4E53-A06C-762AF5C7ACFC}" type="datetimeFigureOut">
              <a:rPr lang="en-GB" smtClean="0"/>
              <a:t>06/03/2018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3FB33F02-F973-416F-B3E6-753E38B0B231}"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A55036-5441-4E53-A06C-762AF5C7ACFC}" type="datetimeFigureOut">
              <a:rPr lang="en-GB" smtClean="0"/>
              <a:t>06/03/2018</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FB33F02-F973-416F-B3E6-753E38B0B231}"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GB" dirty="0" smtClean="0"/>
              <a:t>Fabricated or Induced Illness (FII)</a:t>
            </a:r>
            <a:endParaRPr lang="en-GB" dirty="0"/>
          </a:p>
        </p:txBody>
      </p:sp>
      <p:sp>
        <p:nvSpPr>
          <p:cNvPr id="3" name="Subtitle 2"/>
          <p:cNvSpPr>
            <a:spLocks noGrp="1"/>
          </p:cNvSpPr>
          <p:nvPr>
            <p:ph type="subTitle" idx="1"/>
          </p:nvPr>
        </p:nvSpPr>
        <p:spPr>
          <a:xfrm>
            <a:off x="533400" y="4293096"/>
            <a:ext cx="7854696" cy="688040"/>
          </a:xfrm>
        </p:spPr>
        <p:txBody>
          <a:bodyPr>
            <a:noAutofit/>
          </a:bodyPr>
          <a:lstStyle/>
          <a:p>
            <a:pPr algn="l"/>
            <a:r>
              <a:rPr lang="en-GB" sz="1800" dirty="0" smtClean="0"/>
              <a:t>Laura Lethaby</a:t>
            </a:r>
          </a:p>
          <a:p>
            <a:pPr algn="l"/>
            <a:r>
              <a:rPr lang="en-GB" sz="1800" dirty="0" smtClean="0"/>
              <a:t>Anna </a:t>
            </a:r>
            <a:r>
              <a:rPr lang="en-GB" sz="1800" dirty="0" err="1" smtClean="0"/>
              <a:t>Brimacombe</a:t>
            </a:r>
            <a:r>
              <a:rPr lang="en-GB" sz="1800" dirty="0" smtClean="0"/>
              <a:t> </a:t>
            </a:r>
          </a:p>
          <a:p>
            <a:pPr algn="l"/>
            <a:endParaRPr lang="en-GB" sz="1800" dirty="0"/>
          </a:p>
          <a:p>
            <a:pPr algn="l"/>
            <a:endParaRPr lang="en-GB" sz="1800" dirty="0" smtClean="0"/>
          </a:p>
          <a:p>
            <a:pPr algn="l"/>
            <a:endParaRPr lang="en-GB" sz="1800" dirty="0"/>
          </a:p>
          <a:p>
            <a:pPr algn="l"/>
            <a:r>
              <a:rPr lang="en-GB" sz="1800" dirty="0" smtClean="0"/>
              <a:t>From slides and information Dr Glaser GOSH</a:t>
            </a:r>
            <a:endParaRPr lang="en-GB" sz="1800" dirty="0"/>
          </a:p>
        </p:txBody>
      </p:sp>
    </p:spTree>
    <p:extLst>
      <p:ext uri="{BB962C8B-B14F-4D97-AF65-F5344CB8AC3E}">
        <p14:creationId xmlns:p14="http://schemas.microsoft.com/office/powerpoint/2010/main" val="3991036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noGrp="1"/>
          </p:cNvSpPr>
          <p:nvPr>
            <p:ph idx="1"/>
          </p:nvPr>
        </p:nvSpPr>
        <p:spPr>
          <a:xfrm>
            <a:off x="457200" y="836613"/>
            <a:ext cx="8229600" cy="787908"/>
          </a:xfrm>
          <a:prstGeom prst="rect">
            <a:avLst/>
          </a:prstGeom>
          <a:noFill/>
        </p:spPr>
        <p:txBody>
          <a:bodyPr wrap="square" rtlCol="0">
            <a:spAutoFit/>
          </a:bodyPr>
          <a:lstStyle/>
          <a:p>
            <a:pPr marL="0" indent="0">
              <a:buNone/>
            </a:pPr>
            <a:r>
              <a:rPr lang="en-GB" b="1" dirty="0" smtClean="0"/>
              <a:t>Parent’s need/motivation</a:t>
            </a:r>
          </a:p>
          <a:p>
            <a:pPr marL="0" indent="0">
              <a:buNone/>
            </a:pPr>
            <a:r>
              <a:rPr lang="en-GB" sz="1600" dirty="0" smtClean="0"/>
              <a:t>Necessary but not sufficient)</a:t>
            </a:r>
            <a:endParaRPr lang="en-GB" sz="1600" dirty="0"/>
          </a:p>
        </p:txBody>
      </p:sp>
      <p:sp>
        <p:nvSpPr>
          <p:cNvPr id="6" name="TextBox 5"/>
          <p:cNvSpPr txBox="1"/>
          <p:nvPr/>
        </p:nvSpPr>
        <p:spPr>
          <a:xfrm>
            <a:off x="611560" y="2438830"/>
            <a:ext cx="1872208" cy="1138773"/>
          </a:xfrm>
          <a:prstGeom prst="rect">
            <a:avLst/>
          </a:prstGeom>
          <a:noFill/>
        </p:spPr>
        <p:txBody>
          <a:bodyPr wrap="square" rtlCol="0">
            <a:spAutoFit/>
          </a:bodyPr>
          <a:lstStyle/>
          <a:p>
            <a:r>
              <a:rPr lang="en-GB" b="1" dirty="0" smtClean="0"/>
              <a:t>Belief/anxiety/</a:t>
            </a:r>
          </a:p>
          <a:p>
            <a:r>
              <a:rPr lang="en-GB" b="1" dirty="0" smtClean="0"/>
              <a:t>concern</a:t>
            </a:r>
          </a:p>
          <a:p>
            <a:r>
              <a:rPr lang="en-GB" sz="1600" dirty="0" smtClean="0"/>
              <a:t>About child’s health</a:t>
            </a:r>
            <a:endParaRPr lang="en-GB" sz="1600" dirty="0"/>
          </a:p>
        </p:txBody>
      </p:sp>
      <p:sp>
        <p:nvSpPr>
          <p:cNvPr id="7" name="TextBox 6"/>
          <p:cNvSpPr txBox="1"/>
          <p:nvPr/>
        </p:nvSpPr>
        <p:spPr>
          <a:xfrm>
            <a:off x="2843808" y="1988840"/>
            <a:ext cx="1587086" cy="1107996"/>
          </a:xfrm>
          <a:prstGeom prst="rect">
            <a:avLst/>
          </a:prstGeom>
          <a:noFill/>
        </p:spPr>
        <p:txBody>
          <a:bodyPr wrap="square" rtlCol="0">
            <a:spAutoFit/>
          </a:bodyPr>
          <a:lstStyle/>
          <a:p>
            <a:r>
              <a:rPr lang="en-GB" b="1" dirty="0" smtClean="0"/>
              <a:t>Gain</a:t>
            </a:r>
          </a:p>
          <a:p>
            <a:r>
              <a:rPr lang="en-GB" sz="1600" dirty="0" smtClean="0"/>
              <a:t>Dependency</a:t>
            </a:r>
          </a:p>
          <a:p>
            <a:r>
              <a:rPr lang="en-GB" sz="1600" dirty="0" smtClean="0"/>
              <a:t>Attention</a:t>
            </a:r>
          </a:p>
          <a:p>
            <a:r>
              <a:rPr lang="en-GB" sz="1600" dirty="0" smtClean="0"/>
              <a:t>Material </a:t>
            </a:r>
            <a:endParaRPr lang="en-GB" sz="1600" dirty="0"/>
          </a:p>
        </p:txBody>
      </p:sp>
      <p:sp>
        <p:nvSpPr>
          <p:cNvPr id="8" name="Rectangle 7"/>
          <p:cNvSpPr/>
          <p:nvPr/>
        </p:nvSpPr>
        <p:spPr>
          <a:xfrm>
            <a:off x="467544" y="836712"/>
            <a:ext cx="4104456"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843808" y="1988840"/>
            <a:ext cx="1440160" cy="11079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11560" y="2438830"/>
            <a:ext cx="1800200" cy="11387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a:endCxn id="10" idx="0"/>
          </p:cNvCxnSpPr>
          <p:nvPr/>
        </p:nvCxnSpPr>
        <p:spPr>
          <a:xfrm>
            <a:off x="1511660" y="1772816"/>
            <a:ext cx="0" cy="6660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23728" y="1772816"/>
            <a:ext cx="72008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788024" y="1305829"/>
            <a:ext cx="1656184" cy="0"/>
          </a:xfrm>
          <a:prstGeom prst="straightConnector1">
            <a:avLst/>
          </a:prstGeom>
          <a:ln w="76200">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516216" y="854966"/>
            <a:ext cx="2304256" cy="1200329"/>
          </a:xfrm>
          <a:prstGeom prst="rect">
            <a:avLst/>
          </a:prstGeom>
          <a:noFill/>
        </p:spPr>
        <p:txBody>
          <a:bodyPr wrap="square" rtlCol="0">
            <a:spAutoFit/>
          </a:bodyPr>
          <a:lstStyle/>
          <a:p>
            <a:r>
              <a:rPr lang="en-GB" sz="2400" b="1" dirty="0" smtClean="0"/>
              <a:t>Health Professional/Doctor</a:t>
            </a:r>
            <a:endParaRPr lang="en-GB" sz="2400" b="1" dirty="0"/>
          </a:p>
        </p:txBody>
      </p:sp>
      <p:sp>
        <p:nvSpPr>
          <p:cNvPr id="19" name="TextBox 18"/>
          <p:cNvSpPr txBox="1"/>
          <p:nvPr/>
        </p:nvSpPr>
        <p:spPr>
          <a:xfrm>
            <a:off x="5076056" y="836712"/>
            <a:ext cx="701089" cy="369332"/>
          </a:xfrm>
          <a:prstGeom prst="rect">
            <a:avLst/>
          </a:prstGeom>
          <a:noFill/>
        </p:spPr>
        <p:txBody>
          <a:bodyPr wrap="none" rtlCol="0">
            <a:spAutoFit/>
          </a:bodyPr>
          <a:lstStyle/>
          <a:p>
            <a:r>
              <a:rPr lang="en-GB" dirty="0" smtClean="0">
                <a:solidFill>
                  <a:schemeClr val="accent1">
                    <a:lumMod val="60000"/>
                    <a:lumOff val="40000"/>
                  </a:schemeClr>
                </a:solidFill>
              </a:rPr>
              <a:t>Talks</a:t>
            </a:r>
            <a:endParaRPr lang="en-GB" dirty="0">
              <a:solidFill>
                <a:schemeClr val="accent1">
                  <a:lumMod val="60000"/>
                  <a:lumOff val="40000"/>
                </a:schemeClr>
              </a:solidFill>
            </a:endParaRPr>
          </a:p>
        </p:txBody>
      </p:sp>
      <p:sp>
        <p:nvSpPr>
          <p:cNvPr id="20" name="TextBox 19"/>
          <p:cNvSpPr txBox="1"/>
          <p:nvPr/>
        </p:nvSpPr>
        <p:spPr>
          <a:xfrm>
            <a:off x="4788024" y="1403484"/>
            <a:ext cx="1584176" cy="369332"/>
          </a:xfrm>
          <a:prstGeom prst="rect">
            <a:avLst/>
          </a:prstGeom>
          <a:noFill/>
        </p:spPr>
        <p:txBody>
          <a:bodyPr wrap="square" rtlCol="0">
            <a:spAutoFit/>
          </a:bodyPr>
          <a:lstStyle/>
          <a:p>
            <a:r>
              <a:rPr lang="en-GB" dirty="0" smtClean="0">
                <a:solidFill>
                  <a:schemeClr val="accent1">
                    <a:lumMod val="60000"/>
                    <a:lumOff val="40000"/>
                  </a:schemeClr>
                </a:solidFill>
              </a:rPr>
              <a:t>Presents child</a:t>
            </a:r>
            <a:endParaRPr lang="en-GB" dirty="0">
              <a:solidFill>
                <a:schemeClr val="accent1">
                  <a:lumMod val="60000"/>
                  <a:lumOff val="40000"/>
                </a:schemeClr>
              </a:solidFill>
            </a:endParaRPr>
          </a:p>
        </p:txBody>
      </p:sp>
      <p:sp>
        <p:nvSpPr>
          <p:cNvPr id="22" name="TextBox 21"/>
          <p:cNvSpPr txBox="1"/>
          <p:nvPr/>
        </p:nvSpPr>
        <p:spPr>
          <a:xfrm>
            <a:off x="1582829" y="5517232"/>
            <a:ext cx="4032448" cy="369332"/>
          </a:xfrm>
          <a:prstGeom prst="rect">
            <a:avLst/>
          </a:prstGeom>
          <a:noFill/>
        </p:spPr>
        <p:txBody>
          <a:bodyPr wrap="square" rtlCol="0">
            <a:spAutoFit/>
          </a:bodyPr>
          <a:lstStyle/>
          <a:p>
            <a:endParaRPr lang="en-GB" dirty="0"/>
          </a:p>
        </p:txBody>
      </p:sp>
      <p:sp>
        <p:nvSpPr>
          <p:cNvPr id="23" name="TextBox 22"/>
          <p:cNvSpPr txBox="1"/>
          <p:nvPr/>
        </p:nvSpPr>
        <p:spPr>
          <a:xfrm>
            <a:off x="2519771" y="5805264"/>
            <a:ext cx="3852429" cy="923330"/>
          </a:xfrm>
          <a:prstGeom prst="rect">
            <a:avLst/>
          </a:prstGeom>
          <a:noFill/>
        </p:spPr>
        <p:txBody>
          <a:bodyPr wrap="square" rtlCol="0">
            <a:spAutoFit/>
          </a:bodyPr>
          <a:lstStyle/>
          <a:p>
            <a:pPr algn="ctr"/>
            <a:r>
              <a:rPr lang="en-GB" dirty="0" smtClean="0">
                <a:solidFill>
                  <a:srgbClr val="FF0000"/>
                </a:solidFill>
              </a:rPr>
              <a:t>Harm to</a:t>
            </a:r>
          </a:p>
          <a:p>
            <a:pPr algn="ctr"/>
            <a:r>
              <a:rPr lang="en-GB" dirty="0" smtClean="0"/>
              <a:t> </a:t>
            </a:r>
            <a:r>
              <a:rPr lang="en-GB" b="1" dirty="0" smtClean="0"/>
              <a:t>Child</a:t>
            </a:r>
          </a:p>
          <a:p>
            <a:r>
              <a:rPr lang="en-GB" dirty="0" smtClean="0"/>
              <a:t>Child may have/had genuine illness</a:t>
            </a:r>
            <a:endParaRPr lang="en-GB" dirty="0"/>
          </a:p>
        </p:txBody>
      </p:sp>
      <p:sp>
        <p:nvSpPr>
          <p:cNvPr id="24" name="Rectangle 23"/>
          <p:cNvSpPr/>
          <p:nvPr/>
        </p:nvSpPr>
        <p:spPr>
          <a:xfrm>
            <a:off x="2411760" y="5701898"/>
            <a:ext cx="3960440" cy="10266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313294" y="3861048"/>
            <a:ext cx="1951374" cy="1354217"/>
          </a:xfrm>
          <a:prstGeom prst="rect">
            <a:avLst/>
          </a:prstGeom>
          <a:noFill/>
        </p:spPr>
        <p:txBody>
          <a:bodyPr wrap="square" rtlCol="0">
            <a:spAutoFit/>
          </a:bodyPr>
          <a:lstStyle/>
          <a:p>
            <a:r>
              <a:rPr lang="en-GB" sz="1600" dirty="0" smtClean="0">
                <a:solidFill>
                  <a:srgbClr val="0070C0"/>
                </a:solidFill>
              </a:rPr>
              <a:t>Limits child’s daily life</a:t>
            </a:r>
          </a:p>
          <a:p>
            <a:endParaRPr lang="en-GB" dirty="0"/>
          </a:p>
          <a:p>
            <a:r>
              <a:rPr lang="en-GB" sz="1600" dirty="0" smtClean="0">
                <a:solidFill>
                  <a:srgbClr val="FF0000"/>
                </a:solidFill>
              </a:rPr>
              <a:t>Inadvertent emotional abuse</a:t>
            </a:r>
            <a:endParaRPr lang="en-GB" sz="1600" dirty="0">
              <a:solidFill>
                <a:srgbClr val="FF0000"/>
              </a:solidFill>
            </a:endParaRPr>
          </a:p>
        </p:txBody>
      </p:sp>
      <p:cxnSp>
        <p:nvCxnSpPr>
          <p:cNvPr id="29" name="Straight Arrow Connector 28"/>
          <p:cNvCxnSpPr/>
          <p:nvPr/>
        </p:nvCxnSpPr>
        <p:spPr>
          <a:xfrm>
            <a:off x="3419872" y="3096836"/>
            <a:ext cx="0"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851920" y="3096836"/>
            <a:ext cx="1008112"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11760" y="3284984"/>
            <a:ext cx="1008112" cy="64807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561550" y="3577603"/>
            <a:ext cx="1273490" cy="1077218"/>
          </a:xfrm>
          <a:prstGeom prst="rect">
            <a:avLst/>
          </a:prstGeom>
          <a:noFill/>
        </p:spPr>
        <p:txBody>
          <a:bodyPr wrap="none" rtlCol="0">
            <a:spAutoFit/>
          </a:bodyPr>
          <a:lstStyle/>
          <a:p>
            <a:r>
              <a:rPr lang="en-GB" sz="1600" dirty="0" smtClean="0">
                <a:solidFill>
                  <a:srgbClr val="FF0000"/>
                </a:solidFill>
              </a:rPr>
              <a:t>Illness </a:t>
            </a:r>
          </a:p>
          <a:p>
            <a:r>
              <a:rPr lang="en-GB" sz="1600" dirty="0" smtClean="0">
                <a:solidFill>
                  <a:srgbClr val="FF0000"/>
                </a:solidFill>
              </a:rPr>
              <a:t>Induction/</a:t>
            </a:r>
          </a:p>
          <a:p>
            <a:r>
              <a:rPr lang="en-GB" sz="1600" dirty="0" smtClean="0">
                <a:solidFill>
                  <a:srgbClr val="FF0000"/>
                </a:solidFill>
              </a:rPr>
              <a:t>falsification </a:t>
            </a:r>
          </a:p>
          <a:p>
            <a:r>
              <a:rPr lang="en-GB" sz="1600" i="1" dirty="0" smtClean="0">
                <a:solidFill>
                  <a:srgbClr val="FF0000"/>
                </a:solidFill>
              </a:rPr>
              <a:t>(deception)</a:t>
            </a:r>
            <a:endParaRPr lang="en-GB" sz="1600" i="1" dirty="0">
              <a:solidFill>
                <a:srgbClr val="FF0000"/>
              </a:solidFill>
            </a:endParaRPr>
          </a:p>
        </p:txBody>
      </p:sp>
      <p:cxnSp>
        <p:nvCxnSpPr>
          <p:cNvPr id="3" name="Straight Arrow Connector 2"/>
          <p:cNvCxnSpPr>
            <a:stCxn id="22" idx="3"/>
          </p:cNvCxnSpPr>
          <p:nvPr/>
        </p:nvCxnSpPr>
        <p:spPr>
          <a:xfrm flipV="1">
            <a:off x="5615277" y="1988840"/>
            <a:ext cx="1909051" cy="3713058"/>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031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noGrp="1"/>
          </p:cNvSpPr>
          <p:nvPr>
            <p:ph idx="1"/>
          </p:nvPr>
        </p:nvSpPr>
        <p:spPr>
          <a:xfrm>
            <a:off x="457200" y="836613"/>
            <a:ext cx="8229600" cy="787908"/>
          </a:xfrm>
          <a:prstGeom prst="rect">
            <a:avLst/>
          </a:prstGeom>
          <a:noFill/>
        </p:spPr>
        <p:txBody>
          <a:bodyPr wrap="square" rtlCol="0">
            <a:spAutoFit/>
          </a:bodyPr>
          <a:lstStyle/>
          <a:p>
            <a:pPr marL="0" indent="0">
              <a:buNone/>
            </a:pPr>
            <a:r>
              <a:rPr lang="en-GB" b="1" dirty="0" smtClean="0"/>
              <a:t>Parent’s need/motivation</a:t>
            </a:r>
          </a:p>
          <a:p>
            <a:pPr marL="0" indent="0">
              <a:buNone/>
            </a:pPr>
            <a:r>
              <a:rPr lang="en-GB" sz="1600" dirty="0" smtClean="0"/>
              <a:t>Necessary but not sufficient)</a:t>
            </a:r>
            <a:endParaRPr lang="en-GB" sz="1600" dirty="0"/>
          </a:p>
        </p:txBody>
      </p:sp>
      <p:sp>
        <p:nvSpPr>
          <p:cNvPr id="6" name="TextBox 5"/>
          <p:cNvSpPr txBox="1"/>
          <p:nvPr/>
        </p:nvSpPr>
        <p:spPr>
          <a:xfrm>
            <a:off x="611560" y="2438830"/>
            <a:ext cx="1872208" cy="1138773"/>
          </a:xfrm>
          <a:prstGeom prst="rect">
            <a:avLst/>
          </a:prstGeom>
          <a:noFill/>
        </p:spPr>
        <p:txBody>
          <a:bodyPr wrap="square" rtlCol="0">
            <a:spAutoFit/>
          </a:bodyPr>
          <a:lstStyle/>
          <a:p>
            <a:r>
              <a:rPr lang="en-GB" b="1" dirty="0" smtClean="0"/>
              <a:t>Belief/anxiety/</a:t>
            </a:r>
          </a:p>
          <a:p>
            <a:r>
              <a:rPr lang="en-GB" b="1" dirty="0" smtClean="0"/>
              <a:t>concern</a:t>
            </a:r>
          </a:p>
          <a:p>
            <a:r>
              <a:rPr lang="en-GB" sz="1600" dirty="0" smtClean="0"/>
              <a:t>About child’s health</a:t>
            </a:r>
            <a:endParaRPr lang="en-GB" sz="1600" dirty="0"/>
          </a:p>
        </p:txBody>
      </p:sp>
      <p:sp>
        <p:nvSpPr>
          <p:cNvPr id="7" name="TextBox 6"/>
          <p:cNvSpPr txBox="1"/>
          <p:nvPr/>
        </p:nvSpPr>
        <p:spPr>
          <a:xfrm>
            <a:off x="2843808" y="1988840"/>
            <a:ext cx="1587086" cy="1107996"/>
          </a:xfrm>
          <a:prstGeom prst="rect">
            <a:avLst/>
          </a:prstGeom>
          <a:noFill/>
        </p:spPr>
        <p:txBody>
          <a:bodyPr wrap="square" rtlCol="0">
            <a:spAutoFit/>
          </a:bodyPr>
          <a:lstStyle/>
          <a:p>
            <a:r>
              <a:rPr lang="en-GB" b="1" dirty="0" smtClean="0"/>
              <a:t>Gain</a:t>
            </a:r>
          </a:p>
          <a:p>
            <a:r>
              <a:rPr lang="en-GB" sz="1600" dirty="0" smtClean="0"/>
              <a:t>Dependency</a:t>
            </a:r>
          </a:p>
          <a:p>
            <a:r>
              <a:rPr lang="en-GB" sz="1600" dirty="0" smtClean="0"/>
              <a:t>Attention</a:t>
            </a:r>
          </a:p>
          <a:p>
            <a:r>
              <a:rPr lang="en-GB" sz="1600" dirty="0" smtClean="0"/>
              <a:t>Material </a:t>
            </a:r>
            <a:endParaRPr lang="en-GB" sz="1600" dirty="0"/>
          </a:p>
        </p:txBody>
      </p:sp>
      <p:sp>
        <p:nvSpPr>
          <p:cNvPr id="8" name="Rectangle 7"/>
          <p:cNvSpPr/>
          <p:nvPr/>
        </p:nvSpPr>
        <p:spPr>
          <a:xfrm>
            <a:off x="467544" y="836712"/>
            <a:ext cx="4104456"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843808" y="1988840"/>
            <a:ext cx="1440160" cy="11079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11560" y="2438830"/>
            <a:ext cx="1800200" cy="11387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a:endCxn id="10" idx="0"/>
          </p:cNvCxnSpPr>
          <p:nvPr/>
        </p:nvCxnSpPr>
        <p:spPr>
          <a:xfrm>
            <a:off x="1511660" y="1772816"/>
            <a:ext cx="0" cy="6660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23728" y="1772816"/>
            <a:ext cx="72008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788024" y="1305829"/>
            <a:ext cx="1656184" cy="0"/>
          </a:xfrm>
          <a:prstGeom prst="straightConnector1">
            <a:avLst/>
          </a:prstGeom>
          <a:ln w="76200">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516216" y="854966"/>
            <a:ext cx="2304256" cy="1200329"/>
          </a:xfrm>
          <a:prstGeom prst="rect">
            <a:avLst/>
          </a:prstGeom>
          <a:noFill/>
        </p:spPr>
        <p:txBody>
          <a:bodyPr wrap="square" rtlCol="0">
            <a:spAutoFit/>
          </a:bodyPr>
          <a:lstStyle/>
          <a:p>
            <a:r>
              <a:rPr lang="en-GB" sz="2400" b="1" dirty="0" smtClean="0"/>
              <a:t>Health Professional/Doctor</a:t>
            </a:r>
            <a:endParaRPr lang="en-GB" sz="2400" b="1" dirty="0"/>
          </a:p>
        </p:txBody>
      </p:sp>
      <p:sp>
        <p:nvSpPr>
          <p:cNvPr id="19" name="TextBox 18"/>
          <p:cNvSpPr txBox="1"/>
          <p:nvPr/>
        </p:nvSpPr>
        <p:spPr>
          <a:xfrm>
            <a:off x="5076056" y="836712"/>
            <a:ext cx="701089" cy="369332"/>
          </a:xfrm>
          <a:prstGeom prst="rect">
            <a:avLst/>
          </a:prstGeom>
          <a:noFill/>
        </p:spPr>
        <p:txBody>
          <a:bodyPr wrap="none" rtlCol="0">
            <a:spAutoFit/>
          </a:bodyPr>
          <a:lstStyle/>
          <a:p>
            <a:r>
              <a:rPr lang="en-GB" dirty="0" smtClean="0">
                <a:solidFill>
                  <a:schemeClr val="accent1">
                    <a:lumMod val="60000"/>
                    <a:lumOff val="40000"/>
                  </a:schemeClr>
                </a:solidFill>
              </a:rPr>
              <a:t>Talks</a:t>
            </a:r>
            <a:endParaRPr lang="en-GB" dirty="0">
              <a:solidFill>
                <a:schemeClr val="accent1">
                  <a:lumMod val="60000"/>
                  <a:lumOff val="40000"/>
                </a:schemeClr>
              </a:solidFill>
            </a:endParaRPr>
          </a:p>
        </p:txBody>
      </p:sp>
      <p:sp>
        <p:nvSpPr>
          <p:cNvPr id="20" name="TextBox 19"/>
          <p:cNvSpPr txBox="1"/>
          <p:nvPr/>
        </p:nvSpPr>
        <p:spPr>
          <a:xfrm>
            <a:off x="4788024" y="1403484"/>
            <a:ext cx="1584176" cy="369332"/>
          </a:xfrm>
          <a:prstGeom prst="rect">
            <a:avLst/>
          </a:prstGeom>
          <a:noFill/>
        </p:spPr>
        <p:txBody>
          <a:bodyPr wrap="square" rtlCol="0">
            <a:spAutoFit/>
          </a:bodyPr>
          <a:lstStyle/>
          <a:p>
            <a:r>
              <a:rPr lang="en-GB" dirty="0" smtClean="0">
                <a:solidFill>
                  <a:schemeClr val="accent1">
                    <a:lumMod val="60000"/>
                    <a:lumOff val="40000"/>
                  </a:schemeClr>
                </a:solidFill>
              </a:rPr>
              <a:t>Presents child</a:t>
            </a:r>
            <a:endParaRPr lang="en-GB" dirty="0">
              <a:solidFill>
                <a:schemeClr val="accent1">
                  <a:lumMod val="60000"/>
                  <a:lumOff val="40000"/>
                </a:schemeClr>
              </a:solidFill>
            </a:endParaRPr>
          </a:p>
        </p:txBody>
      </p:sp>
      <p:sp>
        <p:nvSpPr>
          <p:cNvPr id="22" name="TextBox 21"/>
          <p:cNvSpPr txBox="1"/>
          <p:nvPr/>
        </p:nvSpPr>
        <p:spPr>
          <a:xfrm>
            <a:off x="1582829" y="5517232"/>
            <a:ext cx="4032448" cy="369332"/>
          </a:xfrm>
          <a:prstGeom prst="rect">
            <a:avLst/>
          </a:prstGeom>
          <a:noFill/>
        </p:spPr>
        <p:txBody>
          <a:bodyPr wrap="square" rtlCol="0">
            <a:spAutoFit/>
          </a:bodyPr>
          <a:lstStyle/>
          <a:p>
            <a:endParaRPr lang="en-GB" dirty="0"/>
          </a:p>
        </p:txBody>
      </p:sp>
      <p:sp>
        <p:nvSpPr>
          <p:cNvPr id="23" name="TextBox 22"/>
          <p:cNvSpPr txBox="1"/>
          <p:nvPr/>
        </p:nvSpPr>
        <p:spPr>
          <a:xfrm>
            <a:off x="2519771" y="5805264"/>
            <a:ext cx="3852429" cy="923330"/>
          </a:xfrm>
          <a:prstGeom prst="rect">
            <a:avLst/>
          </a:prstGeom>
          <a:noFill/>
        </p:spPr>
        <p:txBody>
          <a:bodyPr wrap="square" rtlCol="0">
            <a:spAutoFit/>
          </a:bodyPr>
          <a:lstStyle/>
          <a:p>
            <a:pPr algn="ctr"/>
            <a:r>
              <a:rPr lang="en-GB" dirty="0" smtClean="0">
                <a:solidFill>
                  <a:srgbClr val="FF0000"/>
                </a:solidFill>
              </a:rPr>
              <a:t>Harm to</a:t>
            </a:r>
          </a:p>
          <a:p>
            <a:pPr algn="ctr"/>
            <a:r>
              <a:rPr lang="en-GB" dirty="0" smtClean="0"/>
              <a:t> </a:t>
            </a:r>
            <a:r>
              <a:rPr lang="en-GB" b="1" dirty="0" smtClean="0"/>
              <a:t>Child</a:t>
            </a:r>
          </a:p>
          <a:p>
            <a:r>
              <a:rPr lang="en-GB" dirty="0" smtClean="0"/>
              <a:t>Child may have/had genuine illness</a:t>
            </a:r>
            <a:endParaRPr lang="en-GB" dirty="0"/>
          </a:p>
        </p:txBody>
      </p:sp>
      <p:sp>
        <p:nvSpPr>
          <p:cNvPr id="24" name="Rectangle 23"/>
          <p:cNvSpPr/>
          <p:nvPr/>
        </p:nvSpPr>
        <p:spPr>
          <a:xfrm>
            <a:off x="2411760" y="5701898"/>
            <a:ext cx="3960440" cy="10266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313294" y="3861048"/>
            <a:ext cx="1951374" cy="1354217"/>
          </a:xfrm>
          <a:prstGeom prst="rect">
            <a:avLst/>
          </a:prstGeom>
          <a:noFill/>
        </p:spPr>
        <p:txBody>
          <a:bodyPr wrap="square" rtlCol="0">
            <a:spAutoFit/>
          </a:bodyPr>
          <a:lstStyle/>
          <a:p>
            <a:r>
              <a:rPr lang="en-GB" sz="1600" dirty="0" smtClean="0">
                <a:solidFill>
                  <a:srgbClr val="0070C0"/>
                </a:solidFill>
              </a:rPr>
              <a:t>Limits child’s daily life</a:t>
            </a:r>
          </a:p>
          <a:p>
            <a:endParaRPr lang="en-GB" dirty="0"/>
          </a:p>
          <a:p>
            <a:r>
              <a:rPr lang="en-GB" sz="1600" dirty="0" smtClean="0">
                <a:solidFill>
                  <a:srgbClr val="FF0000"/>
                </a:solidFill>
              </a:rPr>
              <a:t>Inadvertent emotional abuse</a:t>
            </a:r>
            <a:endParaRPr lang="en-GB" sz="1600" dirty="0">
              <a:solidFill>
                <a:srgbClr val="FF0000"/>
              </a:solidFill>
            </a:endParaRPr>
          </a:p>
        </p:txBody>
      </p:sp>
      <p:cxnSp>
        <p:nvCxnSpPr>
          <p:cNvPr id="29" name="Straight Arrow Connector 28"/>
          <p:cNvCxnSpPr/>
          <p:nvPr/>
        </p:nvCxnSpPr>
        <p:spPr>
          <a:xfrm>
            <a:off x="3419872" y="3096836"/>
            <a:ext cx="0"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851920" y="3096836"/>
            <a:ext cx="1008112"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11760" y="3284984"/>
            <a:ext cx="1008112" cy="64807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561550" y="3577603"/>
            <a:ext cx="1273490" cy="1077218"/>
          </a:xfrm>
          <a:prstGeom prst="rect">
            <a:avLst/>
          </a:prstGeom>
          <a:noFill/>
        </p:spPr>
        <p:txBody>
          <a:bodyPr wrap="none" rtlCol="0">
            <a:spAutoFit/>
          </a:bodyPr>
          <a:lstStyle/>
          <a:p>
            <a:r>
              <a:rPr lang="en-GB" sz="1600" dirty="0" smtClean="0">
                <a:solidFill>
                  <a:srgbClr val="FF0000"/>
                </a:solidFill>
              </a:rPr>
              <a:t>Illness </a:t>
            </a:r>
          </a:p>
          <a:p>
            <a:r>
              <a:rPr lang="en-GB" sz="1600" dirty="0" smtClean="0">
                <a:solidFill>
                  <a:srgbClr val="FF0000"/>
                </a:solidFill>
              </a:rPr>
              <a:t>Induction/</a:t>
            </a:r>
          </a:p>
          <a:p>
            <a:r>
              <a:rPr lang="en-GB" sz="1600" dirty="0" smtClean="0">
                <a:solidFill>
                  <a:srgbClr val="FF0000"/>
                </a:solidFill>
              </a:rPr>
              <a:t>falsification </a:t>
            </a:r>
          </a:p>
          <a:p>
            <a:r>
              <a:rPr lang="en-GB" sz="1600" i="1" dirty="0" smtClean="0">
                <a:solidFill>
                  <a:srgbClr val="FF0000"/>
                </a:solidFill>
              </a:rPr>
              <a:t>(deception)</a:t>
            </a:r>
            <a:endParaRPr lang="en-GB" sz="1600" i="1" dirty="0">
              <a:solidFill>
                <a:srgbClr val="FF0000"/>
              </a:solidFill>
            </a:endParaRPr>
          </a:p>
        </p:txBody>
      </p:sp>
      <p:cxnSp>
        <p:nvCxnSpPr>
          <p:cNvPr id="3" name="Straight Arrow Connector 2"/>
          <p:cNvCxnSpPr>
            <a:stCxn id="22" idx="3"/>
          </p:cNvCxnSpPr>
          <p:nvPr/>
        </p:nvCxnSpPr>
        <p:spPr>
          <a:xfrm flipV="1">
            <a:off x="5615277" y="1988840"/>
            <a:ext cx="1909051" cy="3713058"/>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68344" y="2105823"/>
            <a:ext cx="0" cy="3109442"/>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6444208" y="5215265"/>
            <a:ext cx="1224136" cy="806023"/>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380312" y="5645496"/>
            <a:ext cx="1360565" cy="923330"/>
          </a:xfrm>
          <a:prstGeom prst="rect">
            <a:avLst/>
          </a:prstGeom>
          <a:noFill/>
        </p:spPr>
        <p:txBody>
          <a:bodyPr wrap="none" rtlCol="0">
            <a:spAutoFit/>
          </a:bodyPr>
          <a:lstStyle/>
          <a:p>
            <a:r>
              <a:rPr lang="en-GB" dirty="0" smtClean="0">
                <a:solidFill>
                  <a:srgbClr val="7030A0"/>
                </a:solidFill>
              </a:rPr>
              <a:t>Investigates</a:t>
            </a:r>
          </a:p>
          <a:p>
            <a:r>
              <a:rPr lang="en-GB" dirty="0" smtClean="0">
                <a:solidFill>
                  <a:srgbClr val="7030A0"/>
                </a:solidFill>
              </a:rPr>
              <a:t>Treats</a:t>
            </a:r>
          </a:p>
          <a:p>
            <a:r>
              <a:rPr lang="en-GB" dirty="0" smtClean="0">
                <a:solidFill>
                  <a:srgbClr val="7030A0"/>
                </a:solidFill>
              </a:rPr>
              <a:t>Refers on</a:t>
            </a:r>
            <a:endParaRPr lang="en-GB" dirty="0">
              <a:solidFill>
                <a:srgbClr val="7030A0"/>
              </a:solidFill>
            </a:endParaRPr>
          </a:p>
        </p:txBody>
      </p:sp>
    </p:spTree>
    <p:extLst>
      <p:ext uri="{BB962C8B-B14F-4D97-AF65-F5344CB8AC3E}">
        <p14:creationId xmlns:p14="http://schemas.microsoft.com/office/powerpoint/2010/main" val="892465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p:spPr>
        <p:txBody>
          <a:bodyPr>
            <a:normAutofit fontScale="92500" lnSpcReduction="20000"/>
          </a:bodyPr>
          <a:lstStyle/>
          <a:p>
            <a:pPr marL="0" indent="0" algn="ctr">
              <a:buNone/>
            </a:pPr>
            <a:r>
              <a:rPr lang="en-GB" sz="4300" b="1" dirty="0" smtClean="0">
                <a:solidFill>
                  <a:schemeClr val="accent3">
                    <a:lumMod val="50000"/>
                  </a:schemeClr>
                </a:solidFill>
                <a:latin typeface="+mj-lt"/>
              </a:rPr>
              <a:t>The mother’s need to</a:t>
            </a:r>
          </a:p>
          <a:p>
            <a:pPr marL="0" indent="0" algn="ctr">
              <a:buNone/>
            </a:pPr>
            <a:endParaRPr lang="en-GB" dirty="0">
              <a:latin typeface="+mj-lt"/>
            </a:endParaRPr>
          </a:p>
          <a:p>
            <a:pPr>
              <a:buFontTx/>
              <a:buChar char="-"/>
            </a:pPr>
            <a:r>
              <a:rPr lang="en-GB" sz="3200" dirty="0" smtClean="0">
                <a:latin typeface="+mj-lt"/>
              </a:rPr>
              <a:t>Want to be believed</a:t>
            </a:r>
          </a:p>
          <a:p>
            <a:pPr>
              <a:buFontTx/>
              <a:buChar char="-"/>
            </a:pPr>
            <a:r>
              <a:rPr lang="en-GB" sz="3200" dirty="0" smtClean="0">
                <a:latin typeface="+mj-lt"/>
              </a:rPr>
              <a:t>Require a diagnosis – a name/evidence to explain child’s reported problems</a:t>
            </a:r>
          </a:p>
          <a:p>
            <a:pPr>
              <a:buFontTx/>
              <a:buChar char="-"/>
            </a:pPr>
            <a:r>
              <a:rPr lang="en-GB" sz="3200" dirty="0" smtClean="0">
                <a:latin typeface="+mj-lt"/>
              </a:rPr>
              <a:t>Resist attempts at direct observation of child &amp; independent definition of child’s difficulties</a:t>
            </a:r>
          </a:p>
          <a:p>
            <a:pPr>
              <a:buFontTx/>
              <a:buChar char="-"/>
            </a:pPr>
            <a:r>
              <a:rPr lang="en-GB" sz="3200" dirty="0" smtClean="0">
                <a:latin typeface="+mj-lt"/>
              </a:rPr>
              <a:t>‘Recruit’ allies (incl. WWW, social media)</a:t>
            </a:r>
          </a:p>
          <a:p>
            <a:pPr>
              <a:buFontTx/>
              <a:buChar char="-"/>
            </a:pPr>
            <a:r>
              <a:rPr lang="en-GB" sz="3200" dirty="0" smtClean="0">
                <a:latin typeface="+mj-lt"/>
              </a:rPr>
              <a:t>Attempt to paralyse professionals working together</a:t>
            </a:r>
          </a:p>
          <a:p>
            <a:pPr>
              <a:buFontTx/>
              <a:buChar char="-"/>
            </a:pPr>
            <a:r>
              <a:rPr lang="en-GB" sz="3200" dirty="0" smtClean="0">
                <a:latin typeface="+mj-lt"/>
              </a:rPr>
              <a:t>Act as conduit of information between professionals</a:t>
            </a:r>
          </a:p>
          <a:p>
            <a:pPr>
              <a:buFontTx/>
              <a:buChar char="-"/>
            </a:pPr>
            <a:r>
              <a:rPr lang="en-GB" sz="3200" dirty="0" smtClean="0">
                <a:latin typeface="+mj-lt"/>
              </a:rPr>
              <a:t>(mis) represents child’s views</a:t>
            </a:r>
          </a:p>
          <a:p>
            <a:pPr>
              <a:buFontTx/>
              <a:buChar char="-"/>
            </a:pPr>
            <a:r>
              <a:rPr lang="en-GB" sz="3200" dirty="0" smtClean="0">
                <a:latin typeface="+mj-lt"/>
              </a:rPr>
              <a:t>Use complaints process </a:t>
            </a:r>
            <a:endParaRPr lang="en-GB" sz="3200" dirty="0">
              <a:latin typeface="+mj-lt"/>
            </a:endParaRPr>
          </a:p>
        </p:txBody>
      </p:sp>
      <p:cxnSp>
        <p:nvCxnSpPr>
          <p:cNvPr id="5" name="Straight Arrow Connector 4"/>
          <p:cNvCxnSpPr/>
          <p:nvPr/>
        </p:nvCxnSpPr>
        <p:spPr>
          <a:xfrm>
            <a:off x="6948264" y="764704"/>
            <a:ext cx="36004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654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Role of Fathers</a:t>
            </a:r>
            <a:endParaRPr lang="en-GB" dirty="0"/>
          </a:p>
        </p:txBody>
      </p:sp>
      <p:sp>
        <p:nvSpPr>
          <p:cNvPr id="3" name="Content Placeholder 2"/>
          <p:cNvSpPr>
            <a:spLocks noGrp="1"/>
          </p:cNvSpPr>
          <p:nvPr>
            <p:ph idx="1"/>
          </p:nvPr>
        </p:nvSpPr>
        <p:spPr/>
        <p:txBody>
          <a:bodyPr/>
          <a:lstStyle/>
          <a:p>
            <a:endParaRPr lang="en-GB" dirty="0" smtClean="0"/>
          </a:p>
          <a:p>
            <a:endParaRPr lang="en-GB" dirty="0"/>
          </a:p>
          <a:p>
            <a:r>
              <a:rPr lang="en-GB" dirty="0" smtClean="0">
                <a:latin typeface="+mj-lt"/>
              </a:rPr>
              <a:t>Very rarely solely involved</a:t>
            </a:r>
          </a:p>
          <a:p>
            <a:r>
              <a:rPr lang="en-GB" dirty="0" smtClean="0">
                <a:latin typeface="+mj-lt"/>
              </a:rPr>
              <a:t>May work together with mother</a:t>
            </a:r>
          </a:p>
          <a:p>
            <a:r>
              <a:rPr lang="en-GB" dirty="0" smtClean="0">
                <a:latin typeface="+mj-lt"/>
              </a:rPr>
              <a:t>May support mother</a:t>
            </a:r>
          </a:p>
          <a:p>
            <a:r>
              <a:rPr lang="en-GB" dirty="0" smtClean="0">
                <a:latin typeface="+mj-lt"/>
              </a:rPr>
              <a:t>May be suspicious but side lined</a:t>
            </a:r>
          </a:p>
          <a:p>
            <a:r>
              <a:rPr lang="en-GB" dirty="0" smtClean="0">
                <a:latin typeface="+mj-lt"/>
              </a:rPr>
              <a:t>May be unaware</a:t>
            </a:r>
          </a:p>
          <a:p>
            <a:r>
              <a:rPr lang="en-GB" dirty="0" smtClean="0">
                <a:latin typeface="+mj-lt"/>
              </a:rPr>
              <a:t>May be absent</a:t>
            </a:r>
          </a:p>
          <a:p>
            <a:endParaRPr lang="en-GB" dirty="0"/>
          </a:p>
        </p:txBody>
      </p:sp>
    </p:spTree>
    <p:extLst>
      <p:ext uri="{BB962C8B-B14F-4D97-AF65-F5344CB8AC3E}">
        <p14:creationId xmlns:p14="http://schemas.microsoft.com/office/powerpoint/2010/main" val="2654159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1143000"/>
          </a:xfrm>
        </p:spPr>
        <p:txBody>
          <a:bodyPr>
            <a:normAutofit fontScale="90000"/>
          </a:bodyPr>
          <a:lstStyle/>
          <a:p>
            <a:pPr algn="ctr"/>
            <a:r>
              <a:rPr lang="en-GB" dirty="0" smtClean="0"/>
              <a:t>Commonest presentations in the UK</a:t>
            </a:r>
            <a:endParaRPr lang="en-GB" dirty="0"/>
          </a:p>
        </p:txBody>
      </p:sp>
      <p:sp>
        <p:nvSpPr>
          <p:cNvPr id="3" name="Content Placeholder 2"/>
          <p:cNvSpPr>
            <a:spLocks noGrp="1"/>
          </p:cNvSpPr>
          <p:nvPr>
            <p:ph idx="1"/>
          </p:nvPr>
        </p:nvSpPr>
        <p:spPr/>
        <p:txBody>
          <a:bodyPr/>
          <a:lstStyle/>
          <a:p>
            <a:endParaRPr lang="en-GB" dirty="0" smtClean="0">
              <a:latin typeface="+mj-lt"/>
            </a:endParaRPr>
          </a:p>
          <a:p>
            <a:r>
              <a:rPr lang="en-GB" dirty="0" smtClean="0">
                <a:latin typeface="+mj-lt"/>
              </a:rPr>
              <a:t>Gastro intestinal – pain, </a:t>
            </a:r>
            <a:r>
              <a:rPr lang="en-GB" dirty="0" err="1" smtClean="0">
                <a:latin typeface="+mj-lt"/>
              </a:rPr>
              <a:t>diarrohoea</a:t>
            </a:r>
            <a:r>
              <a:rPr lang="en-GB" dirty="0" smtClean="0">
                <a:latin typeface="+mj-lt"/>
              </a:rPr>
              <a:t>, constipation, feeding, food </a:t>
            </a:r>
            <a:r>
              <a:rPr lang="en-GB" dirty="0" err="1" smtClean="0">
                <a:latin typeface="+mj-lt"/>
              </a:rPr>
              <a:t>alergies</a:t>
            </a:r>
            <a:endParaRPr lang="en-GB" dirty="0" smtClean="0">
              <a:latin typeface="+mj-lt"/>
            </a:endParaRPr>
          </a:p>
          <a:p>
            <a:r>
              <a:rPr lang="en-GB" dirty="0" smtClean="0">
                <a:latin typeface="+mj-lt"/>
              </a:rPr>
              <a:t>Hypermobility/Ehlers-</a:t>
            </a:r>
            <a:r>
              <a:rPr lang="en-GB" dirty="0" err="1" smtClean="0">
                <a:latin typeface="+mj-lt"/>
              </a:rPr>
              <a:t>Danlos</a:t>
            </a:r>
            <a:r>
              <a:rPr lang="en-GB" dirty="0" smtClean="0">
                <a:latin typeface="+mj-lt"/>
              </a:rPr>
              <a:t> III</a:t>
            </a:r>
          </a:p>
          <a:p>
            <a:r>
              <a:rPr lang="en-GB" dirty="0" smtClean="0">
                <a:latin typeface="+mj-lt"/>
              </a:rPr>
              <a:t>Epilepsy – Fits &amp; faints</a:t>
            </a:r>
          </a:p>
          <a:p>
            <a:r>
              <a:rPr lang="en-GB" dirty="0" smtClean="0">
                <a:latin typeface="+mj-lt"/>
              </a:rPr>
              <a:t>Chronic fatigue</a:t>
            </a:r>
          </a:p>
          <a:p>
            <a:r>
              <a:rPr lang="en-GB" dirty="0" smtClean="0">
                <a:latin typeface="+mj-lt"/>
              </a:rPr>
              <a:t>Autism</a:t>
            </a:r>
          </a:p>
          <a:p>
            <a:r>
              <a:rPr lang="en-GB" dirty="0" smtClean="0">
                <a:latin typeface="+mj-lt"/>
              </a:rPr>
              <a:t>Gait disturbance</a:t>
            </a:r>
          </a:p>
          <a:p>
            <a:r>
              <a:rPr lang="en-GB" dirty="0" smtClean="0">
                <a:latin typeface="+mj-lt"/>
              </a:rPr>
              <a:t>Other</a:t>
            </a:r>
          </a:p>
          <a:p>
            <a:pPr marL="0" indent="0">
              <a:buNone/>
            </a:pPr>
            <a:endParaRPr lang="en-GB" dirty="0" smtClean="0"/>
          </a:p>
        </p:txBody>
      </p:sp>
    </p:spTree>
    <p:extLst>
      <p:ext uri="{BB962C8B-B14F-4D97-AF65-F5344CB8AC3E}">
        <p14:creationId xmlns:p14="http://schemas.microsoft.com/office/powerpoint/2010/main" val="1761433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Doctor</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latin typeface="+mj-lt"/>
              </a:rPr>
              <a:t>Based on the mother’s reports (actions)</a:t>
            </a:r>
          </a:p>
          <a:p>
            <a:pPr marL="0" indent="0">
              <a:buNone/>
            </a:pPr>
            <a:r>
              <a:rPr lang="en-GB" dirty="0" smtClean="0">
                <a:latin typeface="+mj-lt"/>
              </a:rPr>
              <a:t>-Examines &amp; (?over) investigates the child</a:t>
            </a:r>
          </a:p>
          <a:p>
            <a:pPr marL="0" indent="0">
              <a:buNone/>
            </a:pPr>
            <a:r>
              <a:rPr lang="en-GB" b="1" i="1" dirty="0" smtClean="0">
                <a:latin typeface="+mj-lt"/>
              </a:rPr>
              <a:t>Reassurance for whom – doctor or parent?</a:t>
            </a:r>
          </a:p>
          <a:p>
            <a:pPr marL="0" indent="0">
              <a:buNone/>
            </a:pPr>
            <a:r>
              <a:rPr lang="en-GB" dirty="0" smtClean="0">
                <a:latin typeface="+mj-lt"/>
              </a:rPr>
              <a:t>-(?over) treats the child</a:t>
            </a:r>
          </a:p>
          <a:p>
            <a:pPr marL="0" indent="0">
              <a:buNone/>
            </a:pPr>
            <a:r>
              <a:rPr lang="en-GB" dirty="0" smtClean="0">
                <a:latin typeface="+mj-lt"/>
              </a:rPr>
              <a:t>-supports </a:t>
            </a:r>
            <a:r>
              <a:rPr lang="en-GB" i="1" dirty="0" smtClean="0">
                <a:latin typeface="+mj-lt"/>
              </a:rPr>
              <a:t>or </a:t>
            </a:r>
            <a:r>
              <a:rPr lang="en-GB" dirty="0" smtClean="0">
                <a:latin typeface="+mj-lt"/>
              </a:rPr>
              <a:t>does not dispute the need for</a:t>
            </a:r>
          </a:p>
          <a:p>
            <a:pPr marL="0" indent="0">
              <a:buNone/>
            </a:pPr>
            <a:r>
              <a:rPr lang="en-GB" i="1" dirty="0">
                <a:latin typeface="+mj-lt"/>
              </a:rPr>
              <a:t>	</a:t>
            </a:r>
            <a:r>
              <a:rPr lang="en-GB" dirty="0" smtClean="0">
                <a:latin typeface="+mj-lt"/>
              </a:rPr>
              <a:t>poor school attendance</a:t>
            </a:r>
          </a:p>
          <a:p>
            <a:pPr marL="0" indent="0">
              <a:buNone/>
            </a:pPr>
            <a:r>
              <a:rPr lang="en-GB" i="1" dirty="0">
                <a:latin typeface="+mj-lt"/>
              </a:rPr>
              <a:t>	</a:t>
            </a:r>
            <a:r>
              <a:rPr lang="en-GB" dirty="0" smtClean="0">
                <a:latin typeface="+mj-lt"/>
              </a:rPr>
              <a:t>use of </a:t>
            </a:r>
            <a:r>
              <a:rPr lang="en-GB" dirty="0" err="1" smtClean="0">
                <a:latin typeface="+mj-lt"/>
              </a:rPr>
              <a:t>e.g</a:t>
            </a:r>
            <a:r>
              <a:rPr lang="en-GB" dirty="0" smtClean="0">
                <a:latin typeface="+mj-lt"/>
              </a:rPr>
              <a:t> wheel chairs</a:t>
            </a:r>
          </a:p>
          <a:p>
            <a:pPr marL="0" indent="0">
              <a:buNone/>
            </a:pPr>
            <a:r>
              <a:rPr lang="en-GB" dirty="0">
                <a:latin typeface="+mj-lt"/>
              </a:rPr>
              <a:t>	</a:t>
            </a:r>
            <a:r>
              <a:rPr lang="en-GB" dirty="0" smtClean="0">
                <a:latin typeface="+mj-lt"/>
              </a:rPr>
              <a:t>Financial &amp; other support for care of reportedly sick           	child</a:t>
            </a:r>
          </a:p>
          <a:p>
            <a:pPr marL="0" indent="0">
              <a:buNone/>
            </a:pPr>
            <a:r>
              <a:rPr lang="en-GB" dirty="0" smtClean="0">
                <a:latin typeface="+mj-lt"/>
              </a:rPr>
              <a:t>-Accepts mother as conduit of information between professionals</a:t>
            </a:r>
            <a:endParaRPr lang="en-GB" dirty="0">
              <a:latin typeface="+mj-lt"/>
            </a:endParaRPr>
          </a:p>
        </p:txBody>
      </p:sp>
    </p:spTree>
    <p:extLst>
      <p:ext uri="{BB962C8B-B14F-4D97-AF65-F5344CB8AC3E}">
        <p14:creationId xmlns:p14="http://schemas.microsoft.com/office/powerpoint/2010/main" val="3637923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150021"/>
            <a:ext cx="8229600" cy="4381096"/>
          </a:xfrm>
        </p:spPr>
        <p:txBody>
          <a:bodyPr>
            <a:normAutofit/>
          </a:bodyPr>
          <a:lstStyle/>
          <a:p>
            <a:pPr algn="ctr"/>
            <a:r>
              <a:rPr lang="en-GB" sz="8000" dirty="0" smtClean="0"/>
              <a:t>What is the harm to the child ?</a:t>
            </a:r>
            <a:r>
              <a:rPr lang="en-GB" sz="8000" dirty="0"/>
              <a:t/>
            </a:r>
            <a:br>
              <a:rPr lang="en-GB" sz="8000" dirty="0"/>
            </a:br>
            <a:r>
              <a:rPr lang="en-GB" sz="2800" dirty="0" smtClean="0"/>
              <a:t>The impairment of the child’s life beyond any known disorder.</a:t>
            </a:r>
            <a:endParaRPr lang="en-GB" sz="8000" dirty="0"/>
          </a:p>
        </p:txBody>
      </p:sp>
      <p:sp>
        <p:nvSpPr>
          <p:cNvPr id="3" name="Content Placeholder 2"/>
          <p:cNvSpPr>
            <a:spLocks noGrp="1"/>
          </p:cNvSpPr>
          <p:nvPr>
            <p:ph idx="1"/>
          </p:nvPr>
        </p:nvSpPr>
        <p:spPr>
          <a:xfrm>
            <a:off x="539552" y="1412776"/>
            <a:ext cx="8229600" cy="4389120"/>
          </a:xfrm>
        </p:spPr>
        <p:txBody>
          <a:bodyPr/>
          <a:lstStyle/>
          <a:p>
            <a:endParaRPr lang="en-GB" dirty="0" smtClean="0"/>
          </a:p>
          <a:p>
            <a:pPr marL="0" indent="0">
              <a:buNone/>
            </a:pPr>
            <a:endParaRPr lang="en-GB"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3987" b="14417"/>
          <a:stretch/>
        </p:blipFill>
        <p:spPr bwMode="auto">
          <a:xfrm>
            <a:off x="2843808" y="908720"/>
            <a:ext cx="3284984" cy="2145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4357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Child,</a:t>
            </a:r>
            <a:endParaRPr lang="en-GB" dirty="0"/>
          </a:p>
        </p:txBody>
      </p:sp>
      <p:sp>
        <p:nvSpPr>
          <p:cNvPr id="3" name="Content Placeholder 2"/>
          <p:cNvSpPr>
            <a:spLocks noGrp="1"/>
          </p:cNvSpPr>
          <p:nvPr>
            <p:ph idx="1"/>
          </p:nvPr>
        </p:nvSpPr>
        <p:spPr/>
        <p:txBody>
          <a:bodyPr/>
          <a:lstStyle/>
          <a:p>
            <a:pPr marL="0" indent="0">
              <a:buNone/>
            </a:pPr>
            <a:r>
              <a:rPr lang="en-GB" dirty="0" smtClean="0">
                <a:latin typeface="+mj-lt"/>
              </a:rPr>
              <a:t>There are the same harmful effects for child regardless of nature of parental motivation or action:</a:t>
            </a:r>
          </a:p>
          <a:p>
            <a:r>
              <a:rPr lang="en-GB" dirty="0" smtClean="0">
                <a:latin typeface="+mj-lt"/>
              </a:rPr>
              <a:t>Some harm directly from mother (M)</a:t>
            </a:r>
          </a:p>
          <a:p>
            <a:pPr marL="0" indent="0">
              <a:buNone/>
            </a:pPr>
            <a:endParaRPr lang="en-GB" dirty="0">
              <a:latin typeface="+mj-lt"/>
            </a:endParaRPr>
          </a:p>
          <a:p>
            <a:r>
              <a:rPr lang="en-GB" dirty="0" smtClean="0">
                <a:latin typeface="+mj-lt"/>
              </a:rPr>
              <a:t>Some harm indirectly from doctors (D)</a:t>
            </a:r>
          </a:p>
          <a:p>
            <a:pPr marL="0" indent="0">
              <a:buNone/>
            </a:pPr>
            <a:r>
              <a:rPr lang="en-GB" dirty="0" smtClean="0">
                <a:latin typeface="+mj-lt"/>
              </a:rPr>
              <a:t>	-intragenic, inadvertent</a:t>
            </a:r>
          </a:p>
          <a:p>
            <a:pPr marL="0" indent="0">
              <a:buNone/>
            </a:pPr>
            <a:r>
              <a:rPr lang="en-GB" dirty="0" smtClean="0">
                <a:latin typeface="+mj-lt"/>
              </a:rPr>
              <a:t>	</a:t>
            </a:r>
          </a:p>
          <a:p>
            <a:pPr marL="0" indent="0">
              <a:buNone/>
            </a:pPr>
            <a:r>
              <a:rPr lang="en-GB" dirty="0" smtClean="0">
                <a:latin typeface="+mj-lt"/>
              </a:rPr>
              <a:t>There are 3 aspects of harm</a:t>
            </a:r>
          </a:p>
          <a:p>
            <a:pPr marL="0" indent="0">
              <a:buNone/>
            </a:pPr>
            <a:r>
              <a:rPr lang="en-GB" dirty="0" smtClean="0">
                <a:latin typeface="+mj-lt"/>
              </a:rPr>
              <a:t>              The child often has/had genuine illness</a:t>
            </a:r>
          </a:p>
          <a:p>
            <a:pPr marL="0" indent="0">
              <a:buNone/>
            </a:pPr>
            <a:endParaRPr lang="en-GB" dirty="0"/>
          </a:p>
        </p:txBody>
      </p:sp>
    </p:spTree>
    <p:extLst>
      <p:ext uri="{BB962C8B-B14F-4D97-AF65-F5344CB8AC3E}">
        <p14:creationId xmlns:p14="http://schemas.microsoft.com/office/powerpoint/2010/main" val="1212591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298408"/>
          </a:xfrm>
        </p:spPr>
        <p:txBody>
          <a:bodyPr>
            <a:normAutofit fontScale="90000"/>
          </a:bodyPr>
          <a:lstStyle/>
          <a:p>
            <a:pPr algn="ctr"/>
            <a:r>
              <a:rPr lang="en-GB" dirty="0" smtClean="0"/>
              <a:t>1. Child’s health &amp; experience of healthcare</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endParaRPr lang="en-GB" dirty="0" smtClean="0">
              <a:latin typeface="+mj-lt"/>
            </a:endParaRPr>
          </a:p>
          <a:p>
            <a:pPr marL="0" indent="0">
              <a:buNone/>
            </a:pPr>
            <a:r>
              <a:rPr lang="en-GB" dirty="0" smtClean="0">
                <a:latin typeface="+mj-lt"/>
              </a:rPr>
              <a:t>Undergoes repeated (unnecessary) examinations, investigations, procedures &amp; treatments (D)</a:t>
            </a:r>
          </a:p>
          <a:p>
            <a:pPr marL="0" indent="0">
              <a:buNone/>
            </a:pPr>
            <a:endParaRPr lang="en-GB" dirty="0">
              <a:latin typeface="+mj-lt"/>
            </a:endParaRPr>
          </a:p>
          <a:p>
            <a:pPr marL="0" indent="0">
              <a:buNone/>
            </a:pPr>
            <a:r>
              <a:rPr lang="en-GB" dirty="0" smtClean="0">
                <a:latin typeface="+mj-lt"/>
              </a:rPr>
              <a:t>Deprived by parent of medications, food in order to make child look ill (M)</a:t>
            </a:r>
          </a:p>
          <a:p>
            <a:pPr marL="0" indent="0">
              <a:buNone/>
            </a:pPr>
            <a:endParaRPr lang="en-GB" dirty="0">
              <a:latin typeface="+mj-lt"/>
            </a:endParaRPr>
          </a:p>
          <a:p>
            <a:pPr marL="0" indent="0">
              <a:buNone/>
            </a:pPr>
            <a:r>
              <a:rPr lang="en-GB" dirty="0" smtClean="0">
                <a:latin typeface="+mj-lt"/>
              </a:rPr>
              <a:t>Genuine illness may be overlooked (cry wolf) (D)</a:t>
            </a:r>
          </a:p>
          <a:p>
            <a:pPr marL="0" indent="0">
              <a:buNone/>
            </a:pPr>
            <a:endParaRPr lang="en-GB" dirty="0" smtClean="0">
              <a:latin typeface="+mj-lt"/>
            </a:endParaRPr>
          </a:p>
          <a:p>
            <a:pPr marL="0" indent="0">
              <a:buNone/>
            </a:pPr>
            <a:r>
              <a:rPr lang="en-GB" dirty="0" smtClean="0">
                <a:latin typeface="+mj-lt"/>
              </a:rPr>
              <a:t>Health &amp; Life threatened if illness induction (5-8% deaths) (M)</a:t>
            </a:r>
          </a:p>
          <a:p>
            <a:pPr marL="0" indent="0">
              <a:buNone/>
            </a:pPr>
            <a:r>
              <a:rPr lang="en-GB" sz="2200" dirty="0" smtClean="0">
                <a:latin typeface="+mj-lt"/>
              </a:rPr>
              <a:t>Mortality unintentional outcome of illness induction</a:t>
            </a:r>
          </a:p>
        </p:txBody>
      </p:sp>
    </p:spTree>
    <p:extLst>
      <p:ext uri="{BB962C8B-B14F-4D97-AF65-F5344CB8AC3E}">
        <p14:creationId xmlns:p14="http://schemas.microsoft.com/office/powerpoint/2010/main" val="3414869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40768"/>
            <a:ext cx="8229600" cy="1143000"/>
          </a:xfrm>
        </p:spPr>
        <p:txBody>
          <a:bodyPr>
            <a:normAutofit fontScale="90000"/>
          </a:bodyPr>
          <a:lstStyle/>
          <a:p>
            <a:r>
              <a:rPr lang="en-GB" dirty="0" smtClean="0"/>
              <a:t>2. Effects on child’s development &amp; daily life</a:t>
            </a:r>
            <a:endParaRPr lang="en-GB" dirty="0"/>
          </a:p>
        </p:txBody>
      </p:sp>
      <p:sp>
        <p:nvSpPr>
          <p:cNvPr id="3" name="Content Placeholder 2"/>
          <p:cNvSpPr>
            <a:spLocks noGrp="1"/>
          </p:cNvSpPr>
          <p:nvPr>
            <p:ph idx="1"/>
          </p:nvPr>
        </p:nvSpPr>
        <p:spPr/>
        <p:txBody>
          <a:bodyPr/>
          <a:lstStyle/>
          <a:p>
            <a:endParaRPr lang="en-GB" dirty="0" smtClean="0"/>
          </a:p>
          <a:p>
            <a:endParaRPr lang="en-GB" dirty="0"/>
          </a:p>
          <a:p>
            <a:r>
              <a:rPr lang="en-GB" dirty="0" smtClean="0">
                <a:latin typeface="+mj-lt"/>
              </a:rPr>
              <a:t>Limited/interrupted school attendance &amp; education (M) (D))</a:t>
            </a:r>
          </a:p>
          <a:p>
            <a:r>
              <a:rPr lang="en-GB" dirty="0" smtClean="0">
                <a:latin typeface="+mj-lt"/>
              </a:rPr>
              <a:t>Limited normal daily life activities (M) ((D))</a:t>
            </a:r>
          </a:p>
          <a:p>
            <a:r>
              <a:rPr lang="en-GB" dirty="0" smtClean="0">
                <a:latin typeface="+mj-lt"/>
              </a:rPr>
              <a:t>Sick role – use of aids (M) ((D)) </a:t>
            </a:r>
            <a:r>
              <a:rPr lang="en-GB" dirty="0" err="1" smtClean="0">
                <a:latin typeface="+mj-lt"/>
              </a:rPr>
              <a:t>e.g</a:t>
            </a:r>
            <a:r>
              <a:rPr lang="en-GB" dirty="0" smtClean="0">
                <a:latin typeface="+mj-lt"/>
              </a:rPr>
              <a:t> wheelchairs</a:t>
            </a:r>
          </a:p>
          <a:p>
            <a:r>
              <a:rPr lang="en-GB" dirty="0" smtClean="0">
                <a:latin typeface="+mj-lt"/>
              </a:rPr>
              <a:t>Socially isolated  (M)</a:t>
            </a:r>
            <a:endParaRPr lang="en-GB" dirty="0">
              <a:latin typeface="+mj-lt"/>
            </a:endParaRPr>
          </a:p>
        </p:txBody>
      </p:sp>
    </p:spTree>
    <p:extLst>
      <p:ext uri="{BB962C8B-B14F-4D97-AF65-F5344CB8AC3E}">
        <p14:creationId xmlns:p14="http://schemas.microsoft.com/office/powerpoint/2010/main" val="2690158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20656"/>
          </a:xfrm>
        </p:spPr>
        <p:txBody>
          <a:bodyPr>
            <a:normAutofit fontScale="90000"/>
          </a:bodyPr>
          <a:lstStyle/>
          <a:p>
            <a:r>
              <a:rPr lang="en-GB" dirty="0" smtClean="0"/>
              <a:t>Definition </a:t>
            </a:r>
            <a:endParaRPr lang="en-GB" dirty="0"/>
          </a:p>
        </p:txBody>
      </p:sp>
      <p:sp>
        <p:nvSpPr>
          <p:cNvPr id="3" name="Content Placeholder 2"/>
          <p:cNvSpPr>
            <a:spLocks noGrp="1"/>
          </p:cNvSpPr>
          <p:nvPr>
            <p:ph idx="1"/>
          </p:nvPr>
        </p:nvSpPr>
        <p:spPr>
          <a:xfrm>
            <a:off x="457200" y="1196752"/>
            <a:ext cx="8229600" cy="5127848"/>
          </a:xfrm>
        </p:spPr>
        <p:txBody>
          <a:bodyPr/>
          <a:lstStyle/>
          <a:p>
            <a:pPr marL="0" indent="0">
              <a:buNone/>
            </a:pPr>
            <a:r>
              <a:rPr lang="en-GB" dirty="0">
                <a:latin typeface="+mj-lt"/>
              </a:rPr>
              <a:t>Fabricated or Induced Illness is a condition whereby a child‘s clinical presentation is not adequately explained by any confirmed genuine illness, and the situation is impacting upon the child’s health and social wellbeing. This may be called ‘perplexing presentations’ or ‘Medically Unexplained Symptoms’. </a:t>
            </a:r>
            <a:endParaRPr lang="en-GB" dirty="0" smtClean="0">
              <a:latin typeface="+mj-lt"/>
            </a:endParaRPr>
          </a:p>
          <a:p>
            <a:pPr marL="0" indent="0">
              <a:buNone/>
            </a:pPr>
            <a:endParaRPr lang="en-GB" dirty="0">
              <a:latin typeface="+mj-lt"/>
            </a:endParaRPr>
          </a:p>
          <a:p>
            <a:pPr marL="0" indent="0">
              <a:buNone/>
            </a:pPr>
            <a:r>
              <a:rPr lang="en-GB" dirty="0" smtClean="0">
                <a:latin typeface="+mj-lt"/>
              </a:rPr>
              <a:t>The </a:t>
            </a:r>
            <a:r>
              <a:rPr lang="en-GB" dirty="0">
                <a:latin typeface="+mj-lt"/>
              </a:rPr>
              <a:t>rarer ‘true’ FII involves the child suffering harm through the deliberate action to falsify specimens or investigations, or induction of actual illness in the child, or deception of medical services by her/his main carer.</a:t>
            </a:r>
          </a:p>
        </p:txBody>
      </p:sp>
    </p:spTree>
    <p:extLst>
      <p:ext uri="{BB962C8B-B14F-4D97-AF65-F5344CB8AC3E}">
        <p14:creationId xmlns:p14="http://schemas.microsoft.com/office/powerpoint/2010/main" val="3026380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52736"/>
            <a:ext cx="8229600" cy="1143000"/>
          </a:xfrm>
        </p:spPr>
        <p:txBody>
          <a:bodyPr>
            <a:normAutofit fontScale="90000"/>
          </a:bodyPr>
          <a:lstStyle/>
          <a:p>
            <a:r>
              <a:rPr lang="en-GB" dirty="0" smtClean="0"/>
              <a:t>3. Child’s psychological &amp; health-related wellbeing</a:t>
            </a:r>
            <a:endParaRPr lang="en-GB" dirty="0"/>
          </a:p>
        </p:txBody>
      </p:sp>
      <p:sp>
        <p:nvSpPr>
          <p:cNvPr id="3" name="Content Placeholder 2"/>
          <p:cNvSpPr>
            <a:spLocks noGrp="1"/>
          </p:cNvSpPr>
          <p:nvPr>
            <p:ph idx="1"/>
          </p:nvPr>
        </p:nvSpPr>
        <p:spPr>
          <a:xfrm>
            <a:off x="467544" y="1844824"/>
            <a:ext cx="8229600" cy="4389120"/>
          </a:xfrm>
        </p:spPr>
        <p:txBody>
          <a:bodyPr/>
          <a:lstStyle/>
          <a:p>
            <a:endParaRPr lang="en-GB" dirty="0" smtClean="0"/>
          </a:p>
          <a:p>
            <a:r>
              <a:rPr lang="en-GB" dirty="0" smtClean="0">
                <a:latin typeface="+mj-lt"/>
              </a:rPr>
              <a:t>Insecure attachment (M)</a:t>
            </a:r>
          </a:p>
          <a:p>
            <a:r>
              <a:rPr lang="en-GB" dirty="0" smtClean="0">
                <a:latin typeface="+mj-lt"/>
              </a:rPr>
              <a:t>Anxiety or confusion re state of health (M) ((D))</a:t>
            </a:r>
          </a:p>
          <a:p>
            <a:r>
              <a:rPr lang="en-GB" dirty="0" smtClean="0">
                <a:latin typeface="+mj-lt"/>
              </a:rPr>
              <a:t>False self-view of sick &amp; vulnerable = emotional abuse</a:t>
            </a:r>
          </a:p>
          <a:p>
            <a:r>
              <a:rPr lang="en-GB" dirty="0" smtClean="0">
                <a:latin typeface="+mj-lt"/>
              </a:rPr>
              <a:t>adolescents actively embracing mother’s views</a:t>
            </a:r>
          </a:p>
          <a:p>
            <a:r>
              <a:rPr lang="en-GB" dirty="0" smtClean="0">
                <a:latin typeface="+mj-lt"/>
              </a:rPr>
              <a:t>Active collusion c. ‘illness’ deception (M)</a:t>
            </a:r>
          </a:p>
          <a:p>
            <a:r>
              <a:rPr lang="en-GB" dirty="0" smtClean="0">
                <a:latin typeface="+mj-lt"/>
              </a:rPr>
              <a:t>Silently trapped in falsification of illness (M)</a:t>
            </a:r>
          </a:p>
          <a:p>
            <a:r>
              <a:rPr lang="en-GB" dirty="0" smtClean="0">
                <a:latin typeface="+mj-lt"/>
              </a:rPr>
              <a:t>Later Medically Unexplained </a:t>
            </a:r>
            <a:r>
              <a:rPr lang="en-GB" dirty="0">
                <a:latin typeface="+mj-lt"/>
              </a:rPr>
              <a:t>S</a:t>
            </a:r>
            <a:r>
              <a:rPr lang="en-GB" dirty="0" smtClean="0">
                <a:latin typeface="+mj-lt"/>
              </a:rPr>
              <a:t>ymptoms (MUS) or somatisation</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244042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Aspects of current approach</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latin typeface="+mj-lt"/>
              </a:rPr>
              <a:t>(over) reliance on parental reports</a:t>
            </a:r>
          </a:p>
          <a:p>
            <a:pPr marL="0" indent="0">
              <a:buNone/>
            </a:pPr>
            <a:r>
              <a:rPr lang="en-GB" dirty="0" smtClean="0">
                <a:latin typeface="+mj-lt"/>
              </a:rPr>
              <a:t>Incl. parent as ‘conduit’ of information between professionals </a:t>
            </a:r>
          </a:p>
          <a:p>
            <a:pPr marL="0" indent="0">
              <a:buNone/>
            </a:pPr>
            <a:r>
              <a:rPr lang="en-GB" dirty="0" smtClean="0">
                <a:latin typeface="+mj-lt"/>
              </a:rPr>
              <a:t>Lack of direct observation of the child</a:t>
            </a:r>
          </a:p>
          <a:p>
            <a:pPr marL="0" indent="0">
              <a:buNone/>
            </a:pPr>
            <a:r>
              <a:rPr lang="en-GB" dirty="0" smtClean="0">
                <a:latin typeface="+mj-lt"/>
              </a:rPr>
              <a:t>More investigations and over reliance on results</a:t>
            </a:r>
          </a:p>
          <a:p>
            <a:pPr marL="0" indent="0">
              <a:buNone/>
            </a:pPr>
            <a:r>
              <a:rPr lang="en-GB" dirty="0" smtClean="0">
                <a:latin typeface="+mj-lt"/>
              </a:rPr>
              <a:t>Taking the eye off the child’s functioning</a:t>
            </a:r>
          </a:p>
          <a:p>
            <a:pPr marL="0" indent="0">
              <a:buNone/>
            </a:pPr>
            <a:r>
              <a:rPr lang="en-GB" dirty="0" smtClean="0">
                <a:latin typeface="+mj-lt"/>
              </a:rPr>
              <a:t>Treating reported symptoms and results of investigations</a:t>
            </a:r>
          </a:p>
          <a:p>
            <a:pPr marL="0" indent="0">
              <a:buNone/>
            </a:pPr>
            <a:r>
              <a:rPr lang="en-GB" dirty="0" smtClean="0">
                <a:latin typeface="+mj-lt"/>
              </a:rPr>
              <a:t>Omitting to look at current harm of this process to the child</a:t>
            </a:r>
            <a:endParaRPr lang="en-GB" dirty="0">
              <a:latin typeface="+mj-lt"/>
            </a:endParaRPr>
          </a:p>
        </p:txBody>
      </p:sp>
    </p:spTree>
    <p:extLst>
      <p:ext uri="{BB962C8B-B14F-4D97-AF65-F5344CB8AC3E}">
        <p14:creationId xmlns:p14="http://schemas.microsoft.com/office/powerpoint/2010/main" val="1017335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620688"/>
            <a:ext cx="8507288" cy="2880320"/>
          </a:xfrm>
        </p:spPr>
        <p:txBody>
          <a:bodyPr>
            <a:normAutofit fontScale="90000"/>
          </a:bodyPr>
          <a:lstStyle/>
          <a:p>
            <a:pPr algn="ct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sz="4000" dirty="0" smtClean="0">
                <a:solidFill>
                  <a:schemeClr val="accent3">
                    <a:lumMod val="50000"/>
                  </a:schemeClr>
                </a:solidFill>
              </a:rPr>
              <a:t>Alerting signs for FII/Perplexing Presentations</a:t>
            </a:r>
            <a:br>
              <a:rPr lang="en-GB" sz="4000" dirty="0" smtClean="0">
                <a:solidFill>
                  <a:schemeClr val="accent3">
                    <a:lumMod val="50000"/>
                  </a:schemeClr>
                </a:solidFill>
              </a:rPr>
            </a:br>
            <a:r>
              <a:rPr lang="en-GB" sz="4000" dirty="0" smtClean="0">
                <a:solidFill>
                  <a:schemeClr val="accent3">
                    <a:lumMod val="50000"/>
                  </a:schemeClr>
                </a:solidFill>
              </a:rPr>
              <a:t>Discrepancies</a:t>
            </a:r>
            <a:br>
              <a:rPr lang="en-GB" sz="4000" dirty="0" smtClean="0">
                <a:solidFill>
                  <a:schemeClr val="accent3">
                    <a:lumMod val="50000"/>
                  </a:schemeClr>
                </a:solidFill>
              </a:rPr>
            </a:br>
            <a:r>
              <a:rPr lang="en-GB" sz="4000" dirty="0" smtClean="0">
                <a:solidFill>
                  <a:srgbClr val="FF0000"/>
                </a:solidFill>
              </a:rPr>
              <a:t>Something doesn’t add up</a:t>
            </a:r>
            <a:r>
              <a:rPr lang="en-GB" dirty="0" smtClean="0">
                <a:solidFill>
                  <a:srgbClr val="FF0000"/>
                </a:solidFill>
              </a:rPr>
              <a:t/>
            </a:r>
            <a:br>
              <a:rPr lang="en-GB" dirty="0" smtClean="0">
                <a:solidFill>
                  <a:srgbClr val="FF0000"/>
                </a:solidFill>
              </a:rPr>
            </a:br>
            <a:endParaRPr lang="en-GB" dirty="0">
              <a:solidFill>
                <a:srgbClr val="FF0000"/>
              </a:solidFill>
            </a:endParaRPr>
          </a:p>
        </p:txBody>
      </p:sp>
      <p:sp>
        <p:nvSpPr>
          <p:cNvPr id="3" name="Content Placeholder 2"/>
          <p:cNvSpPr>
            <a:spLocks noGrp="1"/>
          </p:cNvSpPr>
          <p:nvPr>
            <p:ph idx="1"/>
          </p:nvPr>
        </p:nvSpPr>
        <p:spPr>
          <a:xfrm>
            <a:off x="457200" y="3068960"/>
            <a:ext cx="8229600" cy="3255640"/>
          </a:xfrm>
        </p:spPr>
        <p:txBody>
          <a:bodyPr>
            <a:normAutofit/>
          </a:bodyPr>
          <a:lstStyle/>
          <a:p>
            <a:r>
              <a:rPr lang="en-GB" dirty="0" smtClean="0">
                <a:latin typeface="+mj-lt"/>
              </a:rPr>
              <a:t>Reported symptoms &amp; signs not observed independently in their reported context</a:t>
            </a:r>
          </a:p>
          <a:p>
            <a:r>
              <a:rPr lang="en-GB" dirty="0" smtClean="0">
                <a:latin typeface="+mj-lt"/>
              </a:rPr>
              <a:t>Reported or observed symptoms &amp; signs not explained by the child's medical condition</a:t>
            </a:r>
          </a:p>
          <a:p>
            <a:r>
              <a:rPr lang="en-GB" dirty="0" smtClean="0">
                <a:latin typeface="+mj-lt"/>
              </a:rPr>
              <a:t>Physical examination &amp; results of investigations do not explain reported symptoms or signs</a:t>
            </a:r>
          </a:p>
          <a:p>
            <a:r>
              <a:rPr lang="en-GB" dirty="0" smtClean="0">
                <a:latin typeface="+mj-lt"/>
              </a:rPr>
              <a:t>Inexplicably poor response to medication or procedures</a:t>
            </a:r>
            <a:endParaRPr lang="en-GB" dirty="0">
              <a:latin typeface="+mj-lt"/>
            </a:endParaRPr>
          </a:p>
        </p:txBody>
      </p:sp>
    </p:spTree>
    <p:extLst>
      <p:ext uri="{BB962C8B-B14F-4D97-AF65-F5344CB8AC3E}">
        <p14:creationId xmlns:p14="http://schemas.microsoft.com/office/powerpoint/2010/main" val="23045628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20656"/>
          </a:xfrm>
        </p:spPr>
        <p:txBody>
          <a:bodyPr>
            <a:normAutofit fontScale="90000"/>
          </a:bodyPr>
          <a:lstStyle/>
          <a:p>
            <a:endParaRPr lang="en-GB" dirty="0"/>
          </a:p>
        </p:txBody>
      </p:sp>
      <p:sp>
        <p:nvSpPr>
          <p:cNvPr id="3" name="Content Placeholder 2"/>
          <p:cNvSpPr>
            <a:spLocks noGrp="1"/>
          </p:cNvSpPr>
          <p:nvPr>
            <p:ph idx="1"/>
          </p:nvPr>
        </p:nvSpPr>
        <p:spPr>
          <a:xfrm>
            <a:off x="457200" y="1340768"/>
            <a:ext cx="8229600" cy="4983832"/>
          </a:xfrm>
        </p:spPr>
        <p:txBody>
          <a:bodyPr/>
          <a:lstStyle/>
          <a:p>
            <a:pPr marL="0" indent="0">
              <a:buNone/>
            </a:pPr>
            <a:r>
              <a:rPr lang="en-GB" dirty="0" smtClean="0">
                <a:latin typeface="+mj-lt"/>
              </a:rPr>
              <a:t>Continued……..</a:t>
            </a:r>
          </a:p>
          <a:p>
            <a:endParaRPr lang="en-GB" dirty="0">
              <a:latin typeface="+mj-lt"/>
            </a:endParaRPr>
          </a:p>
          <a:p>
            <a:r>
              <a:rPr lang="en-GB" dirty="0" smtClean="0">
                <a:latin typeface="+mj-lt"/>
              </a:rPr>
              <a:t>Repeated reporting of new symptoms</a:t>
            </a:r>
          </a:p>
          <a:p>
            <a:r>
              <a:rPr lang="en-GB" dirty="0" smtClean="0">
                <a:latin typeface="+mj-lt"/>
              </a:rPr>
              <a:t>Repeated presentation to different health professionals/doctors and failed appointments</a:t>
            </a:r>
          </a:p>
          <a:p>
            <a:r>
              <a:rPr lang="en-GB" dirty="0" smtClean="0">
                <a:latin typeface="+mj-lt"/>
              </a:rPr>
              <a:t>Parent(s) insistent on more, clinically unwarranted, investigations, referrals, continuation of, or new treatments</a:t>
            </a:r>
          </a:p>
          <a:p>
            <a:r>
              <a:rPr lang="en-GB" dirty="0" smtClean="0">
                <a:latin typeface="+mj-lt"/>
              </a:rPr>
              <a:t>Quest for diagnosis</a:t>
            </a:r>
          </a:p>
        </p:txBody>
      </p:sp>
    </p:spTree>
    <p:extLst>
      <p:ext uri="{BB962C8B-B14F-4D97-AF65-F5344CB8AC3E}">
        <p14:creationId xmlns:p14="http://schemas.microsoft.com/office/powerpoint/2010/main" val="2995701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1143000"/>
          </a:xfrm>
        </p:spPr>
        <p:txBody>
          <a:bodyPr/>
          <a:lstStyle/>
          <a:p>
            <a:r>
              <a:rPr lang="en-GB" dirty="0" smtClean="0"/>
              <a:t>Alerting signs at School </a:t>
            </a:r>
            <a:endParaRPr lang="en-GB" dirty="0"/>
          </a:p>
        </p:txBody>
      </p:sp>
      <p:sp>
        <p:nvSpPr>
          <p:cNvPr id="3" name="Content Placeholder 2"/>
          <p:cNvSpPr>
            <a:spLocks noGrp="1"/>
          </p:cNvSpPr>
          <p:nvPr>
            <p:ph idx="1"/>
          </p:nvPr>
        </p:nvSpPr>
        <p:spPr>
          <a:xfrm>
            <a:off x="457200" y="2564904"/>
            <a:ext cx="8229600" cy="3759696"/>
          </a:xfrm>
        </p:spPr>
        <p:txBody>
          <a:bodyPr>
            <a:normAutofit/>
          </a:bodyPr>
          <a:lstStyle/>
          <a:p>
            <a:pPr marL="0" indent="0">
              <a:buNone/>
            </a:pPr>
            <a:endParaRPr lang="en-GB" dirty="0" smtClean="0">
              <a:latin typeface="+mj-lt"/>
            </a:endParaRPr>
          </a:p>
          <a:p>
            <a:endParaRPr lang="en-GB" dirty="0">
              <a:latin typeface="+mj-lt"/>
            </a:endParaRPr>
          </a:p>
          <a:p>
            <a:r>
              <a:rPr lang="en-GB" dirty="0" smtClean="0">
                <a:latin typeface="+mj-lt"/>
              </a:rPr>
              <a:t>Need to request parents to provide report from GP</a:t>
            </a:r>
          </a:p>
          <a:p>
            <a:r>
              <a:rPr lang="en-GB" dirty="0" smtClean="0">
                <a:latin typeface="+mj-lt"/>
              </a:rPr>
              <a:t>Not medical report but confirmation that the child's condition justifies</a:t>
            </a:r>
          </a:p>
          <a:p>
            <a:r>
              <a:rPr lang="en-GB" dirty="0" smtClean="0">
                <a:latin typeface="+mj-lt"/>
              </a:rPr>
              <a:t>Partial or no school attendance</a:t>
            </a:r>
          </a:p>
          <a:p>
            <a:r>
              <a:rPr lang="en-GB" dirty="0" smtClean="0">
                <a:latin typeface="+mj-lt"/>
              </a:rPr>
              <a:t>Restricted activities</a:t>
            </a:r>
          </a:p>
          <a:p>
            <a:endParaRPr lang="en-GB" dirty="0">
              <a:latin typeface="+mj-lt"/>
            </a:endParaRPr>
          </a:p>
        </p:txBody>
      </p:sp>
    </p:spTree>
    <p:extLst>
      <p:ext uri="{BB962C8B-B14F-4D97-AF65-F5344CB8AC3E}">
        <p14:creationId xmlns:p14="http://schemas.microsoft.com/office/powerpoint/2010/main" val="267391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636680"/>
          </a:xfrm>
        </p:spPr>
        <p:txBody>
          <a:bodyPr>
            <a:normAutofit fontScale="90000"/>
          </a:bodyPr>
          <a:lstStyle/>
          <a:p>
            <a:r>
              <a:rPr lang="en-GB" dirty="0" smtClean="0">
                <a:solidFill>
                  <a:schemeClr val="accent3">
                    <a:lumMod val="50000"/>
                  </a:schemeClr>
                </a:solidFill>
              </a:rPr>
              <a:t>If there are alerting signs</a:t>
            </a:r>
            <a:endParaRPr lang="en-GB" dirty="0">
              <a:solidFill>
                <a:schemeClr val="accent3">
                  <a:lumMod val="50000"/>
                </a:schemeClr>
              </a:solidFill>
            </a:endParaRPr>
          </a:p>
        </p:txBody>
      </p:sp>
      <p:sp>
        <p:nvSpPr>
          <p:cNvPr id="3" name="Content Placeholder 2"/>
          <p:cNvSpPr>
            <a:spLocks noGrp="1"/>
          </p:cNvSpPr>
          <p:nvPr>
            <p:ph idx="1"/>
          </p:nvPr>
        </p:nvSpPr>
        <p:spPr>
          <a:xfrm>
            <a:off x="467544" y="1628800"/>
            <a:ext cx="8229600" cy="4911824"/>
          </a:xfrm>
        </p:spPr>
        <p:txBody>
          <a:bodyPr>
            <a:normAutofit/>
          </a:bodyPr>
          <a:lstStyle/>
          <a:p>
            <a:pPr marL="0" indent="0">
              <a:buNone/>
            </a:pPr>
            <a:r>
              <a:rPr lang="en-GB" sz="5200" dirty="0" smtClean="0">
                <a:latin typeface="+mj-lt"/>
              </a:rPr>
              <a:t>And Deception: </a:t>
            </a:r>
          </a:p>
          <a:p>
            <a:r>
              <a:rPr lang="en-GB" dirty="0" smtClean="0">
                <a:latin typeface="+mj-lt"/>
              </a:rPr>
              <a:t>Illness induction</a:t>
            </a:r>
          </a:p>
          <a:p>
            <a:r>
              <a:rPr lang="en-GB" dirty="0" smtClean="0">
                <a:latin typeface="+mj-lt"/>
              </a:rPr>
              <a:t>Falsifying documents</a:t>
            </a:r>
          </a:p>
          <a:p>
            <a:r>
              <a:rPr lang="en-GB" dirty="0" smtClean="0">
                <a:latin typeface="+mj-lt"/>
              </a:rPr>
              <a:t>Falsifying results</a:t>
            </a:r>
          </a:p>
          <a:p>
            <a:pPr marL="0" indent="0">
              <a:buNone/>
            </a:pPr>
            <a:r>
              <a:rPr lang="en-GB" sz="3600" dirty="0" smtClean="0">
                <a:solidFill>
                  <a:srgbClr val="FF0000"/>
                </a:solidFill>
                <a:latin typeface="+mj-lt"/>
              </a:rPr>
              <a:t>REFER to MASH</a:t>
            </a:r>
          </a:p>
          <a:p>
            <a:pPr marL="0" indent="0">
              <a:buNone/>
            </a:pPr>
            <a:endParaRPr lang="en-GB" dirty="0" smtClean="0">
              <a:solidFill>
                <a:srgbClr val="FF0000"/>
              </a:solidFill>
              <a:latin typeface="+mj-lt"/>
            </a:endParaRPr>
          </a:p>
          <a:p>
            <a:pPr marL="0" indent="0">
              <a:buNone/>
            </a:pPr>
            <a:r>
              <a:rPr lang="en-GB" dirty="0">
                <a:latin typeface="+mj-lt"/>
              </a:rPr>
              <a:t>Otherwise – treat as </a:t>
            </a:r>
            <a:r>
              <a:rPr lang="en-GB" i="1" dirty="0">
                <a:latin typeface="+mj-lt"/>
              </a:rPr>
              <a:t>Perplexing Presentation</a:t>
            </a:r>
          </a:p>
          <a:p>
            <a:pPr marL="0" indent="0">
              <a:buNone/>
            </a:pPr>
            <a:endParaRPr lang="en-GB" i="1" dirty="0" smtClean="0">
              <a:latin typeface="+mj-lt"/>
            </a:endParaRPr>
          </a:p>
          <a:p>
            <a:pPr marL="0" indent="0">
              <a:buNone/>
            </a:pPr>
            <a:endParaRPr lang="en-GB" dirty="0" smtClean="0">
              <a:latin typeface="+mj-lt"/>
            </a:endParaRPr>
          </a:p>
          <a:p>
            <a:pPr marL="0" indent="0">
              <a:buNone/>
            </a:pPr>
            <a:endParaRPr lang="en-GB" dirty="0">
              <a:latin typeface="+mj-lt"/>
            </a:endParaRPr>
          </a:p>
          <a:p>
            <a:pPr marL="0" indent="0">
              <a:buNone/>
            </a:pPr>
            <a:endParaRPr lang="en-GB" dirty="0"/>
          </a:p>
        </p:txBody>
      </p:sp>
    </p:spTree>
    <p:extLst>
      <p:ext uri="{BB962C8B-B14F-4D97-AF65-F5344CB8AC3E}">
        <p14:creationId xmlns:p14="http://schemas.microsoft.com/office/powerpoint/2010/main" val="9414511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1080120"/>
          </a:xfrm>
        </p:spPr>
        <p:txBody>
          <a:bodyPr>
            <a:normAutofit fontScale="90000"/>
          </a:bodyPr>
          <a:lstStyle/>
          <a:p>
            <a:pPr algn="ctr"/>
            <a:r>
              <a:rPr lang="en-GB" sz="4000" dirty="0" smtClean="0">
                <a:solidFill>
                  <a:schemeClr val="accent3">
                    <a:lumMod val="50000"/>
                  </a:schemeClr>
                </a:solidFill>
              </a:rPr>
              <a:t/>
            </a:r>
            <a:br>
              <a:rPr lang="en-GB" sz="4000" dirty="0" smtClean="0">
                <a:solidFill>
                  <a:schemeClr val="accent3">
                    <a:lumMod val="50000"/>
                  </a:schemeClr>
                </a:solidFill>
              </a:rPr>
            </a:br>
            <a:r>
              <a:rPr lang="en-GB" sz="4000" dirty="0">
                <a:solidFill>
                  <a:schemeClr val="accent3">
                    <a:lumMod val="50000"/>
                  </a:schemeClr>
                </a:solidFill>
              </a:rPr>
              <a:t/>
            </a:r>
            <a:br>
              <a:rPr lang="en-GB" sz="4000" dirty="0">
                <a:solidFill>
                  <a:schemeClr val="accent3">
                    <a:lumMod val="50000"/>
                  </a:schemeClr>
                </a:solidFill>
              </a:rPr>
            </a:br>
            <a:r>
              <a:rPr lang="en-GB" sz="4000" dirty="0" smtClean="0">
                <a:solidFill>
                  <a:schemeClr val="accent3">
                    <a:lumMod val="50000"/>
                  </a:schemeClr>
                </a:solidFill>
              </a:rPr>
              <a:t/>
            </a:r>
            <a:br>
              <a:rPr lang="en-GB" sz="4000" dirty="0" smtClean="0">
                <a:solidFill>
                  <a:schemeClr val="accent3">
                    <a:lumMod val="50000"/>
                  </a:schemeClr>
                </a:solidFill>
              </a:rPr>
            </a:br>
            <a:r>
              <a:rPr lang="en-GB" sz="4000" dirty="0">
                <a:solidFill>
                  <a:schemeClr val="accent3">
                    <a:lumMod val="50000"/>
                  </a:schemeClr>
                </a:solidFill>
              </a:rPr>
              <a:t/>
            </a:r>
            <a:br>
              <a:rPr lang="en-GB" sz="4000" dirty="0">
                <a:solidFill>
                  <a:schemeClr val="accent3">
                    <a:lumMod val="50000"/>
                  </a:schemeClr>
                </a:solidFill>
              </a:rPr>
            </a:br>
            <a:r>
              <a:rPr lang="en-GB" sz="4000" dirty="0" smtClean="0">
                <a:solidFill>
                  <a:schemeClr val="accent3">
                    <a:lumMod val="50000"/>
                  </a:schemeClr>
                </a:solidFill>
              </a:rPr>
              <a:t>Approach to Perplexing Presentations</a:t>
            </a:r>
            <a:endParaRPr lang="en-GB" sz="4000" dirty="0">
              <a:solidFill>
                <a:schemeClr val="accent3">
                  <a:lumMod val="50000"/>
                </a:schemeClr>
              </a:solidFill>
            </a:endParaRPr>
          </a:p>
        </p:txBody>
      </p:sp>
      <p:sp>
        <p:nvSpPr>
          <p:cNvPr id="3" name="Content Placeholder 2"/>
          <p:cNvSpPr>
            <a:spLocks noGrp="1"/>
          </p:cNvSpPr>
          <p:nvPr>
            <p:ph idx="1"/>
          </p:nvPr>
        </p:nvSpPr>
        <p:spPr>
          <a:xfrm>
            <a:off x="457200" y="1628800"/>
            <a:ext cx="8229600" cy="4695800"/>
          </a:xfrm>
        </p:spPr>
        <p:txBody>
          <a:bodyPr>
            <a:normAutofit fontScale="92500" lnSpcReduction="10000"/>
          </a:bodyPr>
          <a:lstStyle/>
          <a:p>
            <a:pPr marL="0" indent="0">
              <a:buNone/>
            </a:pPr>
            <a:endParaRPr lang="en-GB" dirty="0" smtClean="0">
              <a:latin typeface="+mj-lt"/>
            </a:endParaRPr>
          </a:p>
          <a:p>
            <a:pPr marL="0" indent="0">
              <a:buNone/>
            </a:pPr>
            <a:r>
              <a:rPr lang="en-GB" dirty="0" smtClean="0">
                <a:latin typeface="+mj-lt"/>
              </a:rPr>
              <a:t>Consult the Named Doctor</a:t>
            </a:r>
          </a:p>
          <a:p>
            <a:pPr marL="0" indent="0">
              <a:buNone/>
            </a:pPr>
            <a:r>
              <a:rPr lang="en-GB" dirty="0" smtClean="0">
                <a:latin typeface="+mj-lt"/>
              </a:rPr>
              <a:t>Verify the child’s current state of health (</a:t>
            </a:r>
            <a:r>
              <a:rPr lang="en-GB" sz="2000" dirty="0" err="1" smtClean="0">
                <a:latin typeface="+mj-lt"/>
              </a:rPr>
              <a:t>phys</a:t>
            </a:r>
            <a:r>
              <a:rPr lang="en-GB" sz="2000" dirty="0" smtClean="0">
                <a:latin typeface="+mj-lt"/>
              </a:rPr>
              <a:t> and </a:t>
            </a:r>
            <a:r>
              <a:rPr lang="en-GB" sz="2000" dirty="0" err="1" smtClean="0">
                <a:latin typeface="+mj-lt"/>
              </a:rPr>
              <a:t>psychol</a:t>
            </a:r>
            <a:r>
              <a:rPr lang="en-GB" sz="2000" dirty="0" smtClean="0">
                <a:latin typeface="+mj-lt"/>
              </a:rPr>
              <a:t>)</a:t>
            </a:r>
          </a:p>
          <a:p>
            <a:pPr marL="0" indent="0">
              <a:buNone/>
            </a:pPr>
            <a:r>
              <a:rPr lang="en-GB" sz="2000" dirty="0" smtClean="0">
                <a:latin typeface="+mj-lt"/>
              </a:rPr>
              <a:t>Obtain history/observation from ALL carers</a:t>
            </a:r>
          </a:p>
          <a:p>
            <a:pPr marL="0" indent="0">
              <a:buNone/>
            </a:pPr>
            <a:r>
              <a:rPr lang="en-GB" sz="2000" dirty="0" smtClean="0">
                <a:latin typeface="+mj-lt"/>
              </a:rPr>
              <a:t>Include current reported diagnosis</a:t>
            </a:r>
          </a:p>
          <a:p>
            <a:pPr marL="0" indent="0">
              <a:buNone/>
            </a:pPr>
            <a:r>
              <a:rPr lang="en-GB" sz="2000" dirty="0" smtClean="0">
                <a:latin typeface="+mj-lt"/>
              </a:rPr>
              <a:t>Collate all medical / health involvement</a:t>
            </a:r>
          </a:p>
          <a:p>
            <a:pPr marL="0" indent="0">
              <a:buNone/>
            </a:pPr>
            <a:r>
              <a:rPr lang="en-GB" sz="2000" dirty="0" smtClean="0">
                <a:latin typeface="+mj-lt"/>
              </a:rPr>
              <a:t>May require inpatient admission for direct observation</a:t>
            </a:r>
          </a:p>
          <a:p>
            <a:pPr marL="0" indent="0">
              <a:buNone/>
            </a:pPr>
            <a:r>
              <a:rPr lang="en-GB" sz="2000" dirty="0" smtClean="0">
                <a:latin typeface="+mj-lt"/>
              </a:rPr>
              <a:t>May require further </a:t>
            </a:r>
            <a:r>
              <a:rPr lang="en-GB" sz="2000" dirty="0" smtClean="0">
                <a:solidFill>
                  <a:srgbClr val="FF0000"/>
                </a:solidFill>
                <a:latin typeface="+mj-lt"/>
              </a:rPr>
              <a:t>definitive warranted </a:t>
            </a:r>
            <a:r>
              <a:rPr lang="en-GB" sz="2000" dirty="0" smtClean="0">
                <a:latin typeface="+mj-lt"/>
              </a:rPr>
              <a:t>investigations</a:t>
            </a:r>
          </a:p>
          <a:p>
            <a:pPr marL="0" indent="0">
              <a:buNone/>
            </a:pPr>
            <a:r>
              <a:rPr lang="en-GB" sz="2400" dirty="0" smtClean="0">
                <a:latin typeface="+mj-lt"/>
              </a:rPr>
              <a:t>Childs current functioning</a:t>
            </a:r>
            <a:r>
              <a:rPr lang="en-GB" sz="2000" dirty="0" smtClean="0">
                <a:latin typeface="+mj-lt"/>
              </a:rPr>
              <a:t> at school, mobility aids</a:t>
            </a:r>
          </a:p>
          <a:p>
            <a:pPr marL="0" indent="0">
              <a:buNone/>
            </a:pPr>
            <a:r>
              <a:rPr lang="en-GB" sz="2400" dirty="0" smtClean="0">
                <a:latin typeface="+mj-lt"/>
              </a:rPr>
              <a:t>Parents views- </a:t>
            </a:r>
            <a:r>
              <a:rPr lang="en-GB" sz="2000" dirty="0" smtClean="0">
                <a:latin typeface="+mj-lt"/>
              </a:rPr>
              <a:t>illness beliefs, anxieties, mood</a:t>
            </a:r>
          </a:p>
          <a:p>
            <a:pPr marL="0" indent="0">
              <a:buNone/>
            </a:pPr>
            <a:r>
              <a:rPr lang="en-GB" sz="2400" dirty="0" smtClean="0">
                <a:latin typeface="+mj-lt"/>
              </a:rPr>
              <a:t>Family functioning &amp; effects of child's difficulties</a:t>
            </a:r>
          </a:p>
          <a:p>
            <a:pPr marL="0" indent="0">
              <a:buNone/>
            </a:pPr>
            <a:r>
              <a:rPr lang="en-GB" sz="2000" dirty="0" smtClean="0">
                <a:latin typeface="+mj-lt"/>
              </a:rPr>
              <a:t>Siblings and their health</a:t>
            </a:r>
          </a:p>
          <a:p>
            <a:pPr marL="0" indent="0">
              <a:buNone/>
            </a:pPr>
            <a:r>
              <a:rPr lang="en-GB" sz="2000" dirty="0" smtClean="0">
                <a:latin typeface="+mj-lt"/>
              </a:rPr>
              <a:t>Family life and interactions</a:t>
            </a:r>
          </a:p>
          <a:p>
            <a:endParaRPr lang="en-GB" sz="2000" dirty="0"/>
          </a:p>
        </p:txBody>
      </p:sp>
    </p:spTree>
    <p:extLst>
      <p:ext uri="{BB962C8B-B14F-4D97-AF65-F5344CB8AC3E}">
        <p14:creationId xmlns:p14="http://schemas.microsoft.com/office/powerpoint/2010/main" val="27343342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latin typeface="+mj-lt"/>
              </a:rPr>
              <a:t>Clarify about any current harm to the child</a:t>
            </a:r>
          </a:p>
          <a:p>
            <a:pPr marL="0" indent="0">
              <a:buNone/>
            </a:pPr>
            <a:r>
              <a:rPr lang="en-GB" dirty="0" smtClean="0">
                <a:latin typeface="+mj-lt"/>
              </a:rPr>
              <a:t>Obtain agreement of ALL professional involved</a:t>
            </a:r>
          </a:p>
          <a:p>
            <a:pPr marL="0" indent="0">
              <a:buNone/>
            </a:pPr>
            <a:r>
              <a:rPr lang="en-GB" dirty="0" smtClean="0">
                <a:latin typeface="+mj-lt"/>
              </a:rPr>
              <a:t>AVIOD binary thinking – either physical or psychological</a:t>
            </a:r>
          </a:p>
          <a:p>
            <a:pPr marL="0" indent="0">
              <a:buNone/>
            </a:pPr>
            <a:endParaRPr lang="en-GB" dirty="0">
              <a:latin typeface="+mj-lt"/>
            </a:endParaRPr>
          </a:p>
          <a:p>
            <a:pPr marL="0" indent="0">
              <a:buNone/>
            </a:pPr>
            <a:r>
              <a:rPr lang="en-GB" dirty="0" smtClean="0">
                <a:latin typeface="+mj-lt"/>
              </a:rPr>
              <a:t>Talk to the parents</a:t>
            </a:r>
          </a:p>
          <a:p>
            <a:pPr marL="0" indent="0">
              <a:buNone/>
            </a:pPr>
            <a:r>
              <a:rPr lang="en-GB" dirty="0" smtClean="0">
                <a:latin typeface="+mj-lt"/>
              </a:rPr>
              <a:t>If possibility of illness induction following conversation with parents, ensure the child is in a safe place = hospital</a:t>
            </a:r>
            <a:endParaRPr lang="en-GB" dirty="0">
              <a:latin typeface="+mj-lt"/>
            </a:endParaRPr>
          </a:p>
        </p:txBody>
      </p:sp>
    </p:spTree>
    <p:extLst>
      <p:ext uri="{BB962C8B-B14F-4D97-AF65-F5344CB8AC3E}">
        <p14:creationId xmlns:p14="http://schemas.microsoft.com/office/powerpoint/2010/main" val="24817311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224136"/>
          </a:xfrm>
        </p:spPr>
        <p:txBody>
          <a:bodyPr>
            <a:normAutofit fontScale="90000"/>
          </a:bodyPr>
          <a:lstStyle/>
          <a:p>
            <a:pPr algn="ctr"/>
            <a:r>
              <a:rPr lang="en-GB" dirty="0" smtClean="0"/>
              <a:t/>
            </a:r>
            <a:br>
              <a:rPr lang="en-GB" dirty="0" smtClean="0"/>
            </a:br>
            <a:r>
              <a:rPr lang="en-GB" sz="4400" dirty="0" smtClean="0"/>
              <a:t>IF Parents disagree/dispute the independent/clinical observations</a:t>
            </a:r>
            <a:endParaRPr lang="en-GB" sz="4400" dirty="0"/>
          </a:p>
        </p:txBody>
      </p:sp>
      <p:sp>
        <p:nvSpPr>
          <p:cNvPr id="3" name="Content Placeholder 2"/>
          <p:cNvSpPr>
            <a:spLocks noGrp="1"/>
          </p:cNvSpPr>
          <p:nvPr>
            <p:ph idx="1"/>
          </p:nvPr>
        </p:nvSpPr>
        <p:spPr/>
        <p:txBody>
          <a:bodyPr>
            <a:normAutofit lnSpcReduction="10000"/>
          </a:bodyPr>
          <a:lstStyle/>
          <a:p>
            <a:pPr marL="0" indent="0">
              <a:buNone/>
            </a:pPr>
            <a:r>
              <a:rPr lang="en-GB" dirty="0" smtClean="0">
                <a:latin typeface="+mj-lt"/>
              </a:rPr>
              <a:t>AND </a:t>
            </a:r>
          </a:p>
          <a:p>
            <a:pPr marL="0" indent="0">
              <a:buNone/>
            </a:pPr>
            <a:r>
              <a:rPr lang="en-GB" dirty="0" smtClean="0">
                <a:latin typeface="+mj-lt"/>
              </a:rPr>
              <a:t>Request more investigations</a:t>
            </a:r>
          </a:p>
          <a:p>
            <a:pPr marL="0" indent="0">
              <a:buNone/>
            </a:pPr>
            <a:r>
              <a:rPr lang="en-GB" dirty="0" smtClean="0">
                <a:latin typeface="+mj-lt"/>
              </a:rPr>
              <a:t>Seek further  medical opinions</a:t>
            </a:r>
          </a:p>
          <a:p>
            <a:pPr marL="0" indent="0">
              <a:buNone/>
            </a:pPr>
            <a:r>
              <a:rPr lang="en-GB" dirty="0" smtClean="0">
                <a:latin typeface="+mj-lt"/>
              </a:rPr>
              <a:t>Continue to seek diagnosis</a:t>
            </a:r>
          </a:p>
          <a:p>
            <a:pPr marL="0" indent="0">
              <a:buNone/>
            </a:pPr>
            <a:r>
              <a:rPr lang="en-GB" dirty="0" smtClean="0">
                <a:latin typeface="+mj-lt"/>
              </a:rPr>
              <a:t>Decline rehab plan </a:t>
            </a:r>
          </a:p>
          <a:p>
            <a:pPr marL="0" indent="0">
              <a:buNone/>
            </a:pPr>
            <a:r>
              <a:rPr lang="en-GB" dirty="0" smtClean="0">
                <a:latin typeface="+mj-lt"/>
              </a:rPr>
              <a:t>Child not functioning (not attending school)</a:t>
            </a:r>
          </a:p>
          <a:p>
            <a:pPr marL="0" indent="0">
              <a:buNone/>
            </a:pPr>
            <a:r>
              <a:rPr lang="en-GB" dirty="0" smtClean="0">
                <a:latin typeface="+mj-lt"/>
              </a:rPr>
              <a:t>Rehab not proceeding</a:t>
            </a:r>
          </a:p>
          <a:p>
            <a:pPr marL="0" indent="0">
              <a:buNone/>
            </a:pPr>
            <a:r>
              <a:rPr lang="en-GB" dirty="0" smtClean="0">
                <a:latin typeface="+mj-lt"/>
              </a:rPr>
              <a:t>TELL the parents that a referral to MASH will be made as there is </a:t>
            </a:r>
            <a:r>
              <a:rPr lang="en-GB" i="1" dirty="0" smtClean="0">
                <a:latin typeface="+mj-lt"/>
              </a:rPr>
              <a:t>evidence </a:t>
            </a:r>
            <a:r>
              <a:rPr lang="en-GB" dirty="0" smtClean="0">
                <a:latin typeface="+mj-lt"/>
              </a:rPr>
              <a:t>of the child's functioning being impaired by their parents.</a:t>
            </a:r>
            <a:endParaRPr lang="en-GB" dirty="0">
              <a:latin typeface="+mj-lt"/>
            </a:endParaRPr>
          </a:p>
        </p:txBody>
      </p:sp>
    </p:spTree>
    <p:extLst>
      <p:ext uri="{BB962C8B-B14F-4D97-AF65-F5344CB8AC3E}">
        <p14:creationId xmlns:p14="http://schemas.microsoft.com/office/powerpoint/2010/main" val="20257478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296144"/>
          </a:xfrm>
        </p:spPr>
        <p:txBody>
          <a:bodyPr>
            <a:normAutofit fontScale="90000"/>
          </a:bodyPr>
          <a:lstStyle/>
          <a:p>
            <a:pPr algn="ctr"/>
            <a:r>
              <a:rPr lang="en-GB" dirty="0" smtClean="0">
                <a:solidFill>
                  <a:schemeClr val="accent3">
                    <a:lumMod val="50000"/>
                  </a:schemeClr>
                </a:solidFill>
              </a:rPr>
              <a:t>Referral to Children’s Social Care</a:t>
            </a:r>
            <a:br>
              <a:rPr lang="en-GB" dirty="0" smtClean="0">
                <a:solidFill>
                  <a:schemeClr val="accent3">
                    <a:lumMod val="50000"/>
                  </a:schemeClr>
                </a:solidFill>
              </a:rPr>
            </a:br>
            <a:r>
              <a:rPr lang="en-GB" dirty="0" smtClean="0">
                <a:solidFill>
                  <a:schemeClr val="accent3">
                    <a:lumMod val="50000"/>
                  </a:schemeClr>
                </a:solidFill>
              </a:rPr>
              <a:t>MASH</a:t>
            </a:r>
            <a:endParaRPr lang="en-GB" dirty="0">
              <a:solidFill>
                <a:schemeClr val="accent3">
                  <a:lumMod val="50000"/>
                </a:schemeClr>
              </a:solidFill>
            </a:endParaRPr>
          </a:p>
        </p:txBody>
      </p:sp>
      <p:sp>
        <p:nvSpPr>
          <p:cNvPr id="3" name="Content Placeholder 2"/>
          <p:cNvSpPr>
            <a:spLocks noGrp="1"/>
          </p:cNvSpPr>
          <p:nvPr>
            <p:ph idx="1"/>
          </p:nvPr>
        </p:nvSpPr>
        <p:spPr/>
        <p:txBody>
          <a:bodyPr>
            <a:normAutofit fontScale="92500"/>
          </a:bodyPr>
          <a:lstStyle/>
          <a:p>
            <a:r>
              <a:rPr lang="en-GB" dirty="0" smtClean="0">
                <a:latin typeface="+mj-lt"/>
              </a:rPr>
              <a:t>State the verified diagnoses</a:t>
            </a:r>
          </a:p>
          <a:p>
            <a:r>
              <a:rPr lang="en-GB" dirty="0" smtClean="0">
                <a:latin typeface="+mj-lt"/>
              </a:rPr>
              <a:t>Explain clearly functional implications of any diagnosis (so what)</a:t>
            </a:r>
          </a:p>
          <a:p>
            <a:r>
              <a:rPr lang="en-GB" dirty="0" smtClean="0">
                <a:latin typeface="+mj-lt"/>
              </a:rPr>
              <a:t>Describe:</a:t>
            </a:r>
          </a:p>
          <a:p>
            <a:r>
              <a:rPr lang="en-GB" dirty="0" smtClean="0">
                <a:latin typeface="+mj-lt"/>
              </a:rPr>
              <a:t>Parents reports of child's difficulties</a:t>
            </a:r>
          </a:p>
          <a:p>
            <a:r>
              <a:rPr lang="en-GB" dirty="0" smtClean="0">
                <a:latin typeface="+mj-lt"/>
              </a:rPr>
              <a:t>Independent observations of child's actual functioning</a:t>
            </a:r>
          </a:p>
          <a:p>
            <a:r>
              <a:rPr lang="en-GB" dirty="0" smtClean="0">
                <a:latin typeface="+mj-lt"/>
              </a:rPr>
              <a:t>Information given to parents about diagnosis &amp; implications</a:t>
            </a:r>
          </a:p>
          <a:p>
            <a:r>
              <a:rPr lang="en-GB" dirty="0" smtClean="0">
                <a:latin typeface="+mj-lt"/>
              </a:rPr>
              <a:t>Help offered to family to improve child's functioning parents response</a:t>
            </a:r>
          </a:p>
          <a:p>
            <a:r>
              <a:rPr lang="en-GB" dirty="0" smtClean="0">
                <a:latin typeface="+mj-lt"/>
              </a:rPr>
              <a:t>Harm to child</a:t>
            </a:r>
          </a:p>
          <a:p>
            <a:endParaRPr lang="en-GB" dirty="0"/>
          </a:p>
        </p:txBody>
      </p:sp>
    </p:spTree>
    <p:extLst>
      <p:ext uri="{BB962C8B-B14F-4D97-AF65-F5344CB8AC3E}">
        <p14:creationId xmlns:p14="http://schemas.microsoft.com/office/powerpoint/2010/main" val="1621302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8" y="692696"/>
            <a:ext cx="5759871" cy="719286"/>
          </a:xfrm>
        </p:spPr>
        <p:txBody>
          <a:bodyPr>
            <a:normAutofit fontScale="90000"/>
          </a:bodyPr>
          <a:lstStyle/>
          <a:p>
            <a:r>
              <a:rPr lang="en-GB" dirty="0" smtClean="0"/>
              <a:t>Signs and Symptoms</a:t>
            </a:r>
            <a:endParaRPr lang="en-GB" dirty="0"/>
          </a:p>
        </p:txBody>
      </p:sp>
      <p:sp>
        <p:nvSpPr>
          <p:cNvPr id="3" name="Content Placeholder 2"/>
          <p:cNvSpPr>
            <a:spLocks noGrp="1"/>
          </p:cNvSpPr>
          <p:nvPr>
            <p:ph idx="1"/>
          </p:nvPr>
        </p:nvSpPr>
        <p:spPr>
          <a:xfrm>
            <a:off x="2197580" y="1736813"/>
            <a:ext cx="6707088" cy="1548171"/>
          </a:xfrm>
        </p:spPr>
        <p:txBody>
          <a:bodyPr/>
          <a:lstStyle/>
          <a:p>
            <a:pPr marL="0" indent="0">
              <a:buNone/>
            </a:pPr>
            <a:r>
              <a:rPr lang="en-GB" sz="2000" dirty="0" smtClean="0"/>
              <a:t>A </a:t>
            </a:r>
            <a:r>
              <a:rPr lang="en-GB" sz="2000" dirty="0"/>
              <a:t>sign is a physical display of certain </a:t>
            </a:r>
            <a:r>
              <a:rPr lang="en-GB" sz="2000" dirty="0" smtClean="0"/>
              <a:t>behaviour</a:t>
            </a:r>
            <a:r>
              <a:rPr lang="en-GB" sz="2000" dirty="0"/>
              <a:t>, presentation or through </a:t>
            </a:r>
            <a:r>
              <a:rPr lang="en-GB" sz="2000" dirty="0" smtClean="0"/>
              <a:t>things </a:t>
            </a:r>
            <a:r>
              <a:rPr lang="en-GB" sz="2000" dirty="0"/>
              <a:t>a child might </a:t>
            </a:r>
            <a:r>
              <a:rPr lang="en-GB" sz="2000" dirty="0" smtClean="0"/>
              <a:t>say  (</a:t>
            </a:r>
            <a:r>
              <a:rPr lang="en-GB" sz="2000" dirty="0"/>
              <a:t>e.g. </a:t>
            </a:r>
            <a:r>
              <a:rPr lang="en-GB" sz="2000" dirty="0" smtClean="0"/>
              <a:t>allegations </a:t>
            </a:r>
            <a:r>
              <a:rPr lang="en-GB" sz="2000" dirty="0"/>
              <a:t>from a child, an injury that </a:t>
            </a:r>
            <a:r>
              <a:rPr lang="en-GB" sz="2000" dirty="0" smtClean="0"/>
              <a:t>does </a:t>
            </a:r>
            <a:r>
              <a:rPr lang="en-GB" sz="2000" dirty="0"/>
              <a:t>not a have an </a:t>
            </a:r>
            <a:r>
              <a:rPr lang="en-GB" sz="2000" dirty="0" smtClean="0"/>
              <a:t>explanation) something </a:t>
            </a:r>
            <a:r>
              <a:rPr lang="en-GB" sz="2000" dirty="0"/>
              <a:t>that is </a:t>
            </a:r>
            <a:r>
              <a:rPr lang="en-GB" sz="2000" dirty="0" smtClean="0"/>
              <a:t>objective.</a:t>
            </a:r>
            <a:endParaRPr lang="en-GB" sz="2000" dirty="0"/>
          </a:p>
        </p:txBody>
      </p:sp>
      <p:sp>
        <p:nvSpPr>
          <p:cNvPr id="4" name="TextBox 3"/>
          <p:cNvSpPr txBox="1"/>
          <p:nvPr/>
        </p:nvSpPr>
        <p:spPr>
          <a:xfrm>
            <a:off x="6372200" y="764704"/>
            <a:ext cx="2592288" cy="369332"/>
          </a:xfrm>
          <a:prstGeom prst="rect">
            <a:avLst/>
          </a:prstGeom>
          <a:solidFill>
            <a:schemeClr val="bg1"/>
          </a:solidFill>
        </p:spPr>
        <p:txBody>
          <a:bodyPr wrap="square" rtlCol="0">
            <a:spAutoFit/>
          </a:bodyPr>
          <a:lstStyle/>
          <a:p>
            <a:endParaRPr lang="en-GB" dirty="0"/>
          </a:p>
        </p:txBody>
      </p:sp>
      <p:sp>
        <p:nvSpPr>
          <p:cNvPr id="5" name="Oval 4"/>
          <p:cNvSpPr/>
          <p:nvPr/>
        </p:nvSpPr>
        <p:spPr>
          <a:xfrm>
            <a:off x="395538" y="1921478"/>
            <a:ext cx="1440158" cy="1363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791581" y="2413488"/>
            <a:ext cx="648072" cy="369332"/>
          </a:xfrm>
          <a:prstGeom prst="rect">
            <a:avLst/>
          </a:prstGeom>
          <a:solidFill>
            <a:schemeClr val="bg1"/>
          </a:solidFill>
        </p:spPr>
        <p:txBody>
          <a:bodyPr wrap="square" rtlCol="0">
            <a:spAutoFit/>
          </a:bodyPr>
          <a:lstStyle/>
          <a:p>
            <a:r>
              <a:rPr lang="en-GB" dirty="0" smtClean="0"/>
              <a:t>Sign</a:t>
            </a:r>
            <a:endParaRPr lang="en-GB" dirty="0"/>
          </a:p>
        </p:txBody>
      </p:sp>
      <p:sp>
        <p:nvSpPr>
          <p:cNvPr id="8" name="TextBox 7"/>
          <p:cNvSpPr txBox="1"/>
          <p:nvPr/>
        </p:nvSpPr>
        <p:spPr>
          <a:xfrm>
            <a:off x="2267744" y="3789040"/>
            <a:ext cx="6120680" cy="1631216"/>
          </a:xfrm>
          <a:prstGeom prst="rect">
            <a:avLst/>
          </a:prstGeom>
          <a:noFill/>
        </p:spPr>
        <p:txBody>
          <a:bodyPr wrap="square" rtlCol="0">
            <a:spAutoFit/>
          </a:bodyPr>
          <a:lstStyle/>
          <a:p>
            <a:r>
              <a:rPr lang="en-GB" sz="2000" dirty="0" smtClean="0"/>
              <a:t>A symptom is a change in physical or emotional presentation to how they may have been previously- that is something that is subjective. E.g. a child may develop low self esteem or start to display inappropriate sexualised behaviour</a:t>
            </a:r>
            <a:endParaRPr lang="en-GB" sz="2000" dirty="0"/>
          </a:p>
        </p:txBody>
      </p:sp>
      <p:sp>
        <p:nvSpPr>
          <p:cNvPr id="9" name="Oval 8"/>
          <p:cNvSpPr/>
          <p:nvPr/>
        </p:nvSpPr>
        <p:spPr>
          <a:xfrm>
            <a:off x="395537" y="4005064"/>
            <a:ext cx="1440158" cy="1440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539552" y="4523444"/>
            <a:ext cx="1152128" cy="369332"/>
          </a:xfrm>
          <a:prstGeom prst="rect">
            <a:avLst/>
          </a:prstGeom>
          <a:solidFill>
            <a:schemeClr val="bg1"/>
          </a:solidFill>
        </p:spPr>
        <p:txBody>
          <a:bodyPr wrap="square" rtlCol="0">
            <a:spAutoFit/>
          </a:bodyPr>
          <a:lstStyle/>
          <a:p>
            <a:r>
              <a:rPr lang="en-GB" dirty="0" smtClean="0"/>
              <a:t>Symptom</a:t>
            </a:r>
            <a:endParaRPr lang="en-GB" dirty="0"/>
          </a:p>
        </p:txBody>
      </p:sp>
    </p:spTree>
    <p:extLst>
      <p:ext uri="{BB962C8B-B14F-4D97-AF65-F5344CB8AC3E}">
        <p14:creationId xmlns:p14="http://schemas.microsoft.com/office/powerpoint/2010/main" val="21901063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fontScale="90000"/>
          </a:bodyPr>
          <a:lstStyle/>
          <a:p>
            <a:r>
              <a:rPr lang="en-GB" dirty="0" smtClean="0">
                <a:solidFill>
                  <a:schemeClr val="accent3">
                    <a:lumMod val="50000"/>
                  </a:schemeClr>
                </a:solidFill>
              </a:rPr>
              <a:t>Child Protection Plans</a:t>
            </a:r>
            <a:endParaRPr lang="en-GB" dirty="0">
              <a:solidFill>
                <a:schemeClr val="accent3">
                  <a:lumMod val="50000"/>
                </a:schemeClr>
              </a:solidFill>
            </a:endParaRPr>
          </a:p>
        </p:txBody>
      </p:sp>
      <p:sp>
        <p:nvSpPr>
          <p:cNvPr id="3" name="Content Placeholder 2"/>
          <p:cNvSpPr>
            <a:spLocks noGrp="1"/>
          </p:cNvSpPr>
          <p:nvPr>
            <p:ph idx="1"/>
          </p:nvPr>
        </p:nvSpPr>
        <p:spPr>
          <a:xfrm>
            <a:off x="457200" y="1628800"/>
            <a:ext cx="8229600" cy="4695800"/>
          </a:xfrm>
        </p:spPr>
        <p:txBody>
          <a:bodyPr>
            <a:normAutofit lnSpcReduction="10000"/>
          </a:bodyPr>
          <a:lstStyle/>
          <a:p>
            <a:pPr marL="0" indent="0">
              <a:buNone/>
            </a:pPr>
            <a:r>
              <a:rPr lang="en-GB" dirty="0" smtClean="0">
                <a:latin typeface="+mj-lt"/>
              </a:rPr>
              <a:t>Protect child from (unnecessary) visits to doctors</a:t>
            </a:r>
          </a:p>
          <a:p>
            <a:pPr marL="0" indent="0">
              <a:buNone/>
            </a:pPr>
            <a:r>
              <a:rPr lang="en-GB" dirty="0" smtClean="0">
                <a:latin typeface="+mj-lt"/>
              </a:rPr>
              <a:t>Further medical opinions</a:t>
            </a:r>
          </a:p>
          <a:p>
            <a:pPr marL="0" indent="0">
              <a:buNone/>
            </a:pPr>
            <a:r>
              <a:rPr lang="en-GB" dirty="0" smtClean="0">
                <a:latin typeface="+mj-lt"/>
              </a:rPr>
              <a:t>Further investigations</a:t>
            </a:r>
          </a:p>
          <a:p>
            <a:pPr marL="0" indent="0">
              <a:buNone/>
            </a:pPr>
            <a:r>
              <a:rPr lang="en-GB" dirty="0" smtClean="0">
                <a:latin typeface="+mj-lt"/>
              </a:rPr>
              <a:t>Child to be taken to doctors by reliable informant</a:t>
            </a:r>
          </a:p>
          <a:p>
            <a:pPr marL="0" indent="0">
              <a:buNone/>
            </a:pPr>
            <a:r>
              <a:rPr lang="en-GB" dirty="0" smtClean="0">
                <a:latin typeface="+mj-lt"/>
              </a:rPr>
              <a:t>Child to resume normal functioning</a:t>
            </a:r>
          </a:p>
          <a:p>
            <a:pPr marL="0" indent="0">
              <a:buNone/>
            </a:pPr>
            <a:r>
              <a:rPr lang="en-GB" dirty="0" smtClean="0">
                <a:latin typeface="+mj-lt"/>
              </a:rPr>
              <a:t>School, mobility, activities</a:t>
            </a:r>
          </a:p>
          <a:p>
            <a:pPr marL="0" indent="0">
              <a:buNone/>
            </a:pPr>
            <a:r>
              <a:rPr lang="en-GB" dirty="0" smtClean="0">
                <a:latin typeface="+mj-lt"/>
              </a:rPr>
              <a:t>Child and siblings need credible story/narrative</a:t>
            </a:r>
          </a:p>
          <a:p>
            <a:pPr marL="0" indent="0">
              <a:buNone/>
            </a:pPr>
            <a:r>
              <a:rPr lang="en-GB" dirty="0" smtClean="0">
                <a:latin typeface="+mj-lt"/>
              </a:rPr>
              <a:t>Attention to parent-child/family interactions</a:t>
            </a:r>
          </a:p>
          <a:p>
            <a:pPr marL="0" indent="0">
              <a:buNone/>
            </a:pPr>
            <a:r>
              <a:rPr lang="en-GB" dirty="0" smtClean="0">
                <a:latin typeface="+mj-lt"/>
              </a:rPr>
              <a:t>Help the parents to fulfil child's needs</a:t>
            </a:r>
          </a:p>
          <a:p>
            <a:pPr marL="0" indent="0">
              <a:buNone/>
            </a:pPr>
            <a:r>
              <a:rPr lang="en-GB" dirty="0" smtClean="0">
                <a:latin typeface="+mj-lt"/>
              </a:rPr>
              <a:t>Explore and support parents needs</a:t>
            </a:r>
          </a:p>
          <a:p>
            <a:pPr marL="0" indent="0">
              <a:buNone/>
            </a:pPr>
            <a:endParaRPr lang="en-GB" dirty="0"/>
          </a:p>
        </p:txBody>
      </p:sp>
    </p:spTree>
    <p:extLst>
      <p:ext uri="{BB962C8B-B14F-4D97-AF65-F5344CB8AC3E}">
        <p14:creationId xmlns:p14="http://schemas.microsoft.com/office/powerpoint/2010/main" val="31787948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Rehabilitation</a:t>
            </a:r>
            <a:endParaRPr lang="en-GB" dirty="0"/>
          </a:p>
        </p:txBody>
      </p:sp>
      <p:sp>
        <p:nvSpPr>
          <p:cNvPr id="3" name="Content Placeholder 2"/>
          <p:cNvSpPr>
            <a:spLocks noGrp="1"/>
          </p:cNvSpPr>
          <p:nvPr>
            <p:ph idx="1"/>
          </p:nvPr>
        </p:nvSpPr>
        <p:spPr/>
        <p:txBody>
          <a:bodyPr/>
          <a:lstStyle/>
          <a:p>
            <a:r>
              <a:rPr lang="en-GB" dirty="0" smtClean="0">
                <a:latin typeface="+mj-lt"/>
              </a:rPr>
              <a:t>Health initiates rehabilitation programme</a:t>
            </a:r>
          </a:p>
          <a:p>
            <a:r>
              <a:rPr lang="en-GB" dirty="0" smtClean="0">
                <a:latin typeface="+mj-lt"/>
              </a:rPr>
              <a:t>Rationalise/coordinate medical care</a:t>
            </a:r>
          </a:p>
          <a:p>
            <a:r>
              <a:rPr lang="en-GB" dirty="0" smtClean="0">
                <a:latin typeface="+mj-lt"/>
              </a:rPr>
              <a:t>May reduce/stop some medication</a:t>
            </a:r>
          </a:p>
          <a:p>
            <a:r>
              <a:rPr lang="en-GB" dirty="0" smtClean="0">
                <a:latin typeface="+mj-lt"/>
              </a:rPr>
              <a:t>Active multidisciplinary/multiagency rehabilitation</a:t>
            </a:r>
          </a:p>
          <a:p>
            <a:r>
              <a:rPr lang="en-GB" dirty="0" smtClean="0">
                <a:latin typeface="+mj-lt"/>
              </a:rPr>
              <a:t>May require support form child social </a:t>
            </a:r>
            <a:r>
              <a:rPr lang="en-GB" dirty="0">
                <a:latin typeface="+mj-lt"/>
              </a:rPr>
              <a:t>c</a:t>
            </a:r>
            <a:r>
              <a:rPr lang="en-GB" dirty="0" smtClean="0">
                <a:latin typeface="+mj-lt"/>
              </a:rPr>
              <a:t>are</a:t>
            </a:r>
          </a:p>
          <a:p>
            <a:r>
              <a:rPr lang="en-GB" dirty="0" smtClean="0">
                <a:latin typeface="+mj-lt"/>
              </a:rPr>
              <a:t>Re establish full school attendance</a:t>
            </a:r>
          </a:p>
          <a:p>
            <a:r>
              <a:rPr lang="en-GB" dirty="0" smtClean="0">
                <a:latin typeface="+mj-lt"/>
              </a:rPr>
              <a:t>Graded physical mobilisation</a:t>
            </a:r>
          </a:p>
          <a:p>
            <a:r>
              <a:rPr lang="en-GB" dirty="0" smtClean="0">
                <a:latin typeface="+mj-lt"/>
              </a:rPr>
              <a:t>Enteral/oral feeding</a:t>
            </a:r>
          </a:p>
          <a:p>
            <a:r>
              <a:rPr lang="en-GB" dirty="0" smtClean="0">
                <a:latin typeface="+mj-lt"/>
              </a:rPr>
              <a:t>Psychological work</a:t>
            </a:r>
          </a:p>
          <a:p>
            <a:endParaRPr lang="en-GB" dirty="0"/>
          </a:p>
        </p:txBody>
      </p:sp>
    </p:spTree>
    <p:extLst>
      <p:ext uri="{BB962C8B-B14F-4D97-AF65-F5344CB8AC3E}">
        <p14:creationId xmlns:p14="http://schemas.microsoft.com/office/powerpoint/2010/main" val="218446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lstStyle/>
          <a:p>
            <a:r>
              <a:rPr lang="en-GB" dirty="0" smtClean="0"/>
              <a:t>Psychological work with family</a:t>
            </a:r>
            <a:endParaRPr lang="en-GB" dirty="0"/>
          </a:p>
        </p:txBody>
      </p:sp>
      <p:sp>
        <p:nvSpPr>
          <p:cNvPr id="3" name="Content Placeholder 2"/>
          <p:cNvSpPr>
            <a:spLocks noGrp="1"/>
          </p:cNvSpPr>
          <p:nvPr>
            <p:ph idx="1"/>
          </p:nvPr>
        </p:nvSpPr>
        <p:spPr>
          <a:xfrm>
            <a:off x="457200" y="1700808"/>
            <a:ext cx="8229600" cy="4623792"/>
          </a:xfrm>
          <a:ln>
            <a:solidFill>
              <a:schemeClr val="accent1"/>
            </a:solidFill>
          </a:ln>
        </p:spPr>
        <p:txBody>
          <a:bodyPr/>
          <a:lstStyle/>
          <a:p>
            <a:endParaRPr lang="en-GB" dirty="0" smtClean="0">
              <a:latin typeface="+mj-lt"/>
            </a:endParaRPr>
          </a:p>
          <a:p>
            <a:r>
              <a:rPr lang="en-GB" dirty="0" smtClean="0">
                <a:latin typeface="+mj-lt"/>
              </a:rPr>
              <a:t>Explore the parents motivation</a:t>
            </a:r>
          </a:p>
          <a:p>
            <a:r>
              <a:rPr lang="en-GB" dirty="0" smtClean="0">
                <a:latin typeface="+mj-lt"/>
              </a:rPr>
              <a:t>Anxiety, compassion, beliefs, fulfilment of needs</a:t>
            </a:r>
          </a:p>
          <a:p>
            <a:r>
              <a:rPr lang="en-GB" dirty="0" smtClean="0">
                <a:latin typeface="+mj-lt"/>
              </a:rPr>
              <a:t>Explore implications/likely changes for the parents if the child were functioning optimally</a:t>
            </a:r>
          </a:p>
          <a:p>
            <a:r>
              <a:rPr lang="en-GB" dirty="0" smtClean="0">
                <a:latin typeface="+mj-lt"/>
              </a:rPr>
              <a:t>Help parents to ‘fill the gap’ created in their life by having a well (or better) child</a:t>
            </a:r>
          </a:p>
          <a:p>
            <a:r>
              <a:rPr lang="en-GB" dirty="0" smtClean="0">
                <a:latin typeface="+mj-lt"/>
              </a:rPr>
              <a:t>Help the child &amp; family to construct a narrative explanations for improvement in the child</a:t>
            </a:r>
          </a:p>
          <a:p>
            <a:r>
              <a:rPr lang="en-GB" dirty="0" smtClean="0">
                <a:latin typeface="+mj-lt"/>
              </a:rPr>
              <a:t>Help the child to adjust to a better state of health</a:t>
            </a:r>
            <a:endParaRPr lang="en-GB" dirty="0">
              <a:latin typeface="+mj-lt"/>
            </a:endParaRPr>
          </a:p>
        </p:txBody>
      </p:sp>
    </p:spTree>
    <p:extLst>
      <p:ext uri="{BB962C8B-B14F-4D97-AF65-F5344CB8AC3E}">
        <p14:creationId xmlns:p14="http://schemas.microsoft.com/office/powerpoint/2010/main" val="24869541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pPr algn="ctr"/>
            <a:r>
              <a:rPr lang="en-GB" dirty="0" smtClean="0">
                <a:solidFill>
                  <a:schemeClr val="accent3">
                    <a:lumMod val="50000"/>
                  </a:schemeClr>
                </a:solidFill>
              </a:rPr>
              <a:t>Conclusion</a:t>
            </a:r>
            <a:endParaRPr lang="en-GB" dirty="0">
              <a:solidFill>
                <a:schemeClr val="accent3">
                  <a:lumMod val="50000"/>
                </a:schemeClr>
              </a:solidFill>
            </a:endParaRPr>
          </a:p>
        </p:txBody>
      </p:sp>
      <p:sp>
        <p:nvSpPr>
          <p:cNvPr id="3" name="Content Placeholder 2"/>
          <p:cNvSpPr>
            <a:spLocks noGrp="1"/>
          </p:cNvSpPr>
          <p:nvPr>
            <p:ph idx="1"/>
          </p:nvPr>
        </p:nvSpPr>
        <p:spPr>
          <a:xfrm>
            <a:off x="457200" y="1628800"/>
            <a:ext cx="8229600" cy="4695800"/>
          </a:xfrm>
        </p:spPr>
        <p:txBody>
          <a:bodyPr/>
          <a:lstStyle/>
          <a:p>
            <a:r>
              <a:rPr lang="en-GB" dirty="0" smtClean="0">
                <a:latin typeface="+mj-lt"/>
              </a:rPr>
              <a:t>Effects on children same regardless of mothers motivations</a:t>
            </a:r>
          </a:p>
          <a:p>
            <a:r>
              <a:rPr lang="en-GB" dirty="0" smtClean="0">
                <a:latin typeface="+mj-lt"/>
              </a:rPr>
              <a:t>When discrepancies / something does not add up, then – independent observations</a:t>
            </a:r>
          </a:p>
          <a:p>
            <a:r>
              <a:rPr lang="en-GB" dirty="0" smtClean="0">
                <a:latin typeface="+mj-lt"/>
              </a:rPr>
              <a:t>Need to reach early firm medical conclusion &amp; present this to parents</a:t>
            </a:r>
          </a:p>
          <a:p>
            <a:r>
              <a:rPr lang="en-GB" dirty="0" smtClean="0">
                <a:latin typeface="+mj-lt"/>
              </a:rPr>
              <a:t>What is the nature of any harm to the child?</a:t>
            </a:r>
          </a:p>
          <a:p>
            <a:r>
              <a:rPr lang="en-GB" dirty="0" smtClean="0">
                <a:latin typeface="+mj-lt"/>
              </a:rPr>
              <a:t>Are there concerns re child's current functioning which cannot be resolved due to parents position?</a:t>
            </a:r>
          </a:p>
          <a:p>
            <a:r>
              <a:rPr lang="en-GB" dirty="0" smtClean="0">
                <a:latin typeface="+mj-lt"/>
              </a:rPr>
              <a:t>Prior steps before naming FII</a:t>
            </a:r>
            <a:endParaRPr lang="en-GB" dirty="0">
              <a:latin typeface="+mj-lt"/>
            </a:endParaRPr>
          </a:p>
        </p:txBody>
      </p:sp>
    </p:spTree>
    <p:extLst>
      <p:ext uri="{BB962C8B-B14F-4D97-AF65-F5344CB8AC3E}">
        <p14:creationId xmlns:p14="http://schemas.microsoft.com/office/powerpoint/2010/main" val="30002733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fontScale="90000"/>
          </a:bodyPr>
          <a:lstStyle/>
          <a:p>
            <a:pPr algn="ctr"/>
            <a:r>
              <a:rPr lang="en-GB" dirty="0" smtClean="0"/>
              <a:t>References</a:t>
            </a:r>
            <a:endParaRPr lang="en-GB" dirty="0"/>
          </a:p>
        </p:txBody>
      </p:sp>
      <p:sp>
        <p:nvSpPr>
          <p:cNvPr id="3" name="Content Placeholder 2"/>
          <p:cNvSpPr>
            <a:spLocks noGrp="1"/>
          </p:cNvSpPr>
          <p:nvPr>
            <p:ph idx="1"/>
          </p:nvPr>
        </p:nvSpPr>
        <p:spPr>
          <a:xfrm>
            <a:off x="457200" y="1628800"/>
            <a:ext cx="8229600" cy="4695800"/>
          </a:xfrm>
        </p:spPr>
        <p:txBody>
          <a:bodyPr/>
          <a:lstStyle/>
          <a:p>
            <a:r>
              <a:rPr lang="en-GB" dirty="0" smtClean="0">
                <a:latin typeface="+mj-lt"/>
              </a:rPr>
              <a:t>Bass C &amp; Glaser D (2014) lancet (19 April) 383, 1412-1421</a:t>
            </a:r>
          </a:p>
          <a:p>
            <a:r>
              <a:rPr lang="en-GB" dirty="0" smtClean="0">
                <a:latin typeface="+mj-lt"/>
              </a:rPr>
              <a:t>RCPCH (2013) Child Protection Companion</a:t>
            </a:r>
          </a:p>
          <a:p>
            <a:r>
              <a:rPr lang="en-GB" dirty="0" err="1" smtClean="0">
                <a:latin typeface="+mj-lt"/>
              </a:rPr>
              <a:t>Roesler</a:t>
            </a:r>
            <a:r>
              <a:rPr lang="en-GB" dirty="0" smtClean="0">
                <a:latin typeface="+mj-lt"/>
              </a:rPr>
              <a:t> T &amp; Jenny C (2008) Medical Child Abuse</a:t>
            </a:r>
          </a:p>
          <a:p>
            <a:r>
              <a:rPr lang="en-GB" dirty="0" smtClean="0">
                <a:latin typeface="+mj-lt"/>
              </a:rPr>
              <a:t>RCPCH (2009) Fabricated or Induced Illness by Carers (FII): A practice Guide for Paediatricians</a:t>
            </a:r>
          </a:p>
          <a:p>
            <a:r>
              <a:rPr lang="en-GB" dirty="0" smtClean="0">
                <a:latin typeface="+mj-lt"/>
              </a:rPr>
              <a:t>NICE Guidance (2009) When to suspect child maltreatment.</a:t>
            </a:r>
            <a:endParaRPr lang="en-GB" dirty="0">
              <a:latin typeface="+mj-lt"/>
            </a:endParaRPr>
          </a:p>
        </p:txBody>
      </p:sp>
    </p:spTree>
    <p:extLst>
      <p:ext uri="{BB962C8B-B14F-4D97-AF65-F5344CB8AC3E}">
        <p14:creationId xmlns:p14="http://schemas.microsoft.com/office/powerpoint/2010/main" val="6272962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 Cruising NO Bruising !</a:t>
            </a:r>
            <a:endParaRPr lang="en-GB" dirty="0"/>
          </a:p>
        </p:txBody>
      </p:sp>
      <p:sp>
        <p:nvSpPr>
          <p:cNvPr id="3" name="Content Placeholder 2"/>
          <p:cNvSpPr>
            <a:spLocks noGrp="1"/>
          </p:cNvSpPr>
          <p:nvPr>
            <p:ph idx="1"/>
          </p:nvPr>
        </p:nvSpPr>
        <p:spPr/>
        <p:txBody>
          <a:bodyPr/>
          <a:lstStyle/>
          <a:p>
            <a:pPr marL="0" indent="0">
              <a:buNone/>
            </a:pPr>
            <a:r>
              <a:rPr lang="en-GB" altLang="en-US" sz="2000" dirty="0">
                <a:solidFill>
                  <a:schemeClr val="tx1">
                    <a:lumMod val="75000"/>
                    <a:lumOff val="25000"/>
                  </a:schemeClr>
                </a:solidFill>
              </a:rPr>
              <a:t>Clinical Presentations – Bruising in non-mobile Infants / </a:t>
            </a:r>
            <a:r>
              <a:rPr lang="en-GB" altLang="en-US" sz="2000" dirty="0" smtClean="0">
                <a:solidFill>
                  <a:schemeClr val="tx1">
                    <a:lumMod val="75000"/>
                    <a:lumOff val="25000"/>
                  </a:schemeClr>
                </a:solidFill>
              </a:rPr>
              <a:t>Children</a:t>
            </a:r>
          </a:p>
          <a:p>
            <a:pPr marL="0" indent="0">
              <a:buNone/>
            </a:pPr>
            <a:endParaRPr lang="en-GB" altLang="en-US" sz="2000" dirty="0" smtClean="0">
              <a:solidFill>
                <a:schemeClr val="tx1">
                  <a:lumMod val="75000"/>
                  <a:lumOff val="25000"/>
                </a:schemeClr>
              </a:solidFill>
            </a:endParaRPr>
          </a:p>
          <a:p>
            <a:pPr marL="91440" lvl="0" indent="-91440">
              <a:lnSpc>
                <a:spcPct val="80000"/>
              </a:lnSpc>
              <a:spcBef>
                <a:spcPts val="1200"/>
              </a:spcBef>
              <a:spcAft>
                <a:spcPts val="200"/>
              </a:spcAft>
              <a:buClr>
                <a:srgbClr val="99CB38"/>
              </a:buClr>
              <a:buSzPct val="100000"/>
              <a:buNone/>
              <a:defRPr/>
            </a:pPr>
            <a:r>
              <a:rPr lang="en-GB" altLang="en-US" sz="2000" dirty="0">
                <a:solidFill>
                  <a:prstClr val="black">
                    <a:lumMod val="75000"/>
                    <a:lumOff val="25000"/>
                  </a:prstClr>
                </a:solidFill>
              </a:rPr>
              <a:t>Any bruising (unless can be medically explained), fracture or minor injury in </a:t>
            </a:r>
          </a:p>
          <a:p>
            <a:pPr marL="91440" lvl="0" indent="-91440">
              <a:lnSpc>
                <a:spcPct val="80000"/>
              </a:lnSpc>
              <a:spcBef>
                <a:spcPts val="1200"/>
              </a:spcBef>
              <a:spcAft>
                <a:spcPts val="200"/>
              </a:spcAft>
              <a:buClr>
                <a:srgbClr val="99CB38"/>
              </a:buClr>
              <a:buSzPct val="100000"/>
              <a:buNone/>
              <a:defRPr/>
            </a:pPr>
            <a:r>
              <a:rPr lang="en-GB" altLang="en-US" sz="2000" dirty="0">
                <a:solidFill>
                  <a:prstClr val="black">
                    <a:lumMod val="75000"/>
                    <a:lumOff val="25000"/>
                  </a:prstClr>
                </a:solidFill>
              </a:rPr>
              <a:t>an infant who is not pulling to stand, cruising or walking independently </a:t>
            </a:r>
          </a:p>
          <a:p>
            <a:pPr marL="91440" lvl="0" indent="-91440">
              <a:lnSpc>
                <a:spcPct val="80000"/>
              </a:lnSpc>
              <a:spcBef>
                <a:spcPts val="1200"/>
              </a:spcBef>
              <a:spcAft>
                <a:spcPts val="200"/>
              </a:spcAft>
              <a:buClr>
                <a:srgbClr val="99CB38"/>
              </a:buClr>
              <a:buSzPct val="100000"/>
              <a:buNone/>
              <a:defRPr/>
            </a:pPr>
            <a:r>
              <a:rPr lang="en-GB" altLang="en-US" sz="2000" dirty="0">
                <a:solidFill>
                  <a:prstClr val="black">
                    <a:lumMod val="75000"/>
                    <a:lumOff val="25000"/>
                  </a:prstClr>
                </a:solidFill>
              </a:rPr>
              <a:t>including in children with a disability who are non-mobile is an indicator of </a:t>
            </a:r>
          </a:p>
          <a:p>
            <a:pPr marL="91440" lvl="0" indent="-91440">
              <a:lnSpc>
                <a:spcPct val="80000"/>
              </a:lnSpc>
              <a:spcBef>
                <a:spcPts val="1200"/>
              </a:spcBef>
              <a:spcAft>
                <a:spcPts val="200"/>
              </a:spcAft>
              <a:buClr>
                <a:srgbClr val="99CB38"/>
              </a:buClr>
              <a:buSzPct val="100000"/>
              <a:buNone/>
              <a:defRPr/>
            </a:pPr>
            <a:r>
              <a:rPr lang="en-GB" altLang="en-US" sz="2000" dirty="0">
                <a:solidFill>
                  <a:prstClr val="black">
                    <a:lumMod val="75000"/>
                    <a:lumOff val="25000"/>
                  </a:prstClr>
                </a:solidFill>
              </a:rPr>
              <a:t>possible child maltreatment and needs immediate </a:t>
            </a:r>
            <a:r>
              <a:rPr lang="en-GB" altLang="en-US" sz="2000" dirty="0" smtClean="0">
                <a:solidFill>
                  <a:prstClr val="black">
                    <a:lumMod val="75000"/>
                    <a:lumOff val="25000"/>
                  </a:prstClr>
                </a:solidFill>
              </a:rPr>
              <a:t>Multi Agency</a:t>
            </a:r>
            <a:endParaRPr lang="en-GB" altLang="en-US" sz="2000" dirty="0">
              <a:solidFill>
                <a:prstClr val="black">
                  <a:lumMod val="75000"/>
                  <a:lumOff val="25000"/>
                </a:prstClr>
              </a:solidFill>
            </a:endParaRPr>
          </a:p>
          <a:p>
            <a:pPr marL="91440" lvl="0" indent="-91440">
              <a:lnSpc>
                <a:spcPct val="80000"/>
              </a:lnSpc>
              <a:spcBef>
                <a:spcPts val="1200"/>
              </a:spcBef>
              <a:spcAft>
                <a:spcPts val="200"/>
              </a:spcAft>
              <a:buClr>
                <a:srgbClr val="99CB38"/>
              </a:buClr>
              <a:buSzPct val="100000"/>
              <a:buNone/>
              <a:defRPr/>
            </a:pPr>
            <a:r>
              <a:rPr lang="en-GB" altLang="en-US" sz="2000" dirty="0" smtClean="0">
                <a:solidFill>
                  <a:prstClr val="black">
                    <a:lumMod val="75000"/>
                    <a:lumOff val="25000"/>
                  </a:prstClr>
                </a:solidFill>
              </a:rPr>
              <a:t>Assessment.</a:t>
            </a:r>
            <a:endParaRPr lang="en-GB" altLang="en-US" sz="2000" dirty="0">
              <a:solidFill>
                <a:prstClr val="black">
                  <a:lumMod val="75000"/>
                  <a:lumOff val="25000"/>
                </a:prstClr>
              </a:solidFill>
            </a:endParaRPr>
          </a:p>
          <a:p>
            <a:pPr marL="0" indent="0">
              <a:buNone/>
            </a:pPr>
            <a:endParaRPr lang="en-GB" dirty="0"/>
          </a:p>
        </p:txBody>
      </p:sp>
    </p:spTree>
    <p:extLst>
      <p:ext uri="{BB962C8B-B14F-4D97-AF65-F5344CB8AC3E}">
        <p14:creationId xmlns:p14="http://schemas.microsoft.com/office/powerpoint/2010/main" val="24310571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GB" altLang="en-US" dirty="0"/>
              <a:t>Bruising</a:t>
            </a:r>
            <a:endParaRPr lang="en-US" altLang="en-US" dirty="0"/>
          </a:p>
        </p:txBody>
      </p:sp>
      <p:sp>
        <p:nvSpPr>
          <p:cNvPr id="23555" name="Rectangle 3"/>
          <p:cNvSpPr>
            <a:spLocks noGrp="1" noChangeArrowheads="1"/>
          </p:cNvSpPr>
          <p:nvPr>
            <p:ph idx="1"/>
          </p:nvPr>
        </p:nvSpPr>
        <p:spPr/>
        <p:txBody>
          <a:bodyPr/>
          <a:lstStyle/>
          <a:p>
            <a:pPr eaLnBrk="1" hangingPunct="1">
              <a:lnSpc>
                <a:spcPct val="80000"/>
              </a:lnSpc>
            </a:pPr>
            <a:r>
              <a:rPr lang="en-GB" altLang="en-US" sz="2800" dirty="0">
                <a:latin typeface="+mj-lt"/>
              </a:rPr>
              <a:t>Bruising remains the most common finding in abused children of all ages</a:t>
            </a:r>
          </a:p>
          <a:p>
            <a:pPr eaLnBrk="1" hangingPunct="1">
              <a:lnSpc>
                <a:spcPct val="80000"/>
              </a:lnSpc>
            </a:pPr>
            <a:endParaRPr lang="en-GB" altLang="en-US" sz="2800" dirty="0">
              <a:latin typeface="+mj-lt"/>
            </a:endParaRPr>
          </a:p>
          <a:p>
            <a:pPr eaLnBrk="1" hangingPunct="1">
              <a:lnSpc>
                <a:spcPct val="80000"/>
              </a:lnSpc>
            </a:pPr>
            <a:r>
              <a:rPr lang="en-GB" altLang="en-US" sz="2800" dirty="0">
                <a:latin typeface="+mj-lt"/>
              </a:rPr>
              <a:t>May be the injury that prompts recognition of abuse and the opportunity to intervene</a:t>
            </a:r>
          </a:p>
          <a:p>
            <a:pPr eaLnBrk="1" hangingPunct="1">
              <a:lnSpc>
                <a:spcPct val="80000"/>
              </a:lnSpc>
            </a:pPr>
            <a:endParaRPr lang="en-GB" altLang="en-US" sz="2800" dirty="0">
              <a:latin typeface="+mj-lt"/>
            </a:endParaRPr>
          </a:p>
          <a:p>
            <a:pPr eaLnBrk="1" hangingPunct="1">
              <a:lnSpc>
                <a:spcPct val="80000"/>
              </a:lnSpc>
            </a:pPr>
            <a:r>
              <a:rPr lang="en-GB" altLang="en-US" sz="2800" dirty="0">
                <a:latin typeface="+mj-lt"/>
              </a:rPr>
              <a:t>The action of parents / carers pointing out these bruises to practitioners does not reduce the risk</a:t>
            </a:r>
          </a:p>
          <a:p>
            <a:pPr eaLnBrk="1" hangingPunct="1">
              <a:lnSpc>
                <a:spcPct val="80000"/>
              </a:lnSpc>
            </a:pPr>
            <a:endParaRPr lang="en-US" altLang="en-US" sz="2800" dirty="0"/>
          </a:p>
        </p:txBody>
      </p:sp>
    </p:spTree>
    <p:extLst>
      <p:ext uri="{BB962C8B-B14F-4D97-AF65-F5344CB8AC3E}">
        <p14:creationId xmlns:p14="http://schemas.microsoft.com/office/powerpoint/2010/main" val="14054591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620688"/>
            <a:ext cx="8229600" cy="1143000"/>
          </a:xfrm>
        </p:spPr>
        <p:txBody>
          <a:bodyPr/>
          <a:lstStyle/>
          <a:p>
            <a:pPr eaLnBrk="1" fontAlgn="auto" hangingPunct="1">
              <a:spcAft>
                <a:spcPts val="0"/>
              </a:spcAft>
              <a:defRPr/>
            </a:pPr>
            <a:r>
              <a:rPr lang="en-GB" altLang="en-US" dirty="0"/>
              <a:t>Bruising</a:t>
            </a:r>
            <a:endParaRPr lang="en-US" altLang="en-US" dirty="0"/>
          </a:p>
        </p:txBody>
      </p:sp>
      <p:sp>
        <p:nvSpPr>
          <p:cNvPr id="27651" name="Rectangle 3"/>
          <p:cNvSpPr>
            <a:spLocks noGrp="1" noChangeArrowheads="1"/>
          </p:cNvSpPr>
          <p:nvPr>
            <p:ph idx="1"/>
          </p:nvPr>
        </p:nvSpPr>
        <p:spPr>
          <a:xfrm>
            <a:off x="457200" y="1557338"/>
            <a:ext cx="8229600" cy="4525962"/>
          </a:xfrm>
        </p:spPr>
        <p:txBody>
          <a:bodyPr rtlCol="0">
            <a:normAutofit lnSpcReduction="10000"/>
          </a:bodyPr>
          <a:lstStyle/>
          <a:p>
            <a:pPr marL="91440" indent="-91440" eaLnBrk="1" fontAlgn="auto" hangingPunct="1">
              <a:lnSpc>
                <a:spcPct val="80000"/>
              </a:lnSpc>
              <a:defRPr/>
            </a:pPr>
            <a:endParaRPr lang="en-GB" altLang="en-US" sz="2800" dirty="0">
              <a:solidFill>
                <a:schemeClr val="tx1">
                  <a:lumMod val="75000"/>
                  <a:lumOff val="25000"/>
                </a:schemeClr>
              </a:solidFill>
            </a:endParaRPr>
          </a:p>
          <a:p>
            <a:pPr marL="91440" indent="-91440" eaLnBrk="1" fontAlgn="auto" hangingPunct="1">
              <a:lnSpc>
                <a:spcPct val="80000"/>
              </a:lnSpc>
              <a:defRPr/>
            </a:pPr>
            <a:r>
              <a:rPr lang="en-GB" altLang="en-US" sz="2800" dirty="0">
                <a:solidFill>
                  <a:schemeClr val="tx1">
                    <a:lumMod val="75000"/>
                    <a:lumOff val="25000"/>
                  </a:schemeClr>
                </a:solidFill>
                <a:latin typeface="+mj-lt"/>
              </a:rPr>
              <a:t>Non-mobile infants less likely to sustain accidental bruises (prevalence &lt;1%)</a:t>
            </a:r>
          </a:p>
          <a:p>
            <a:pPr marL="91440" indent="-91440" eaLnBrk="1" fontAlgn="auto" hangingPunct="1">
              <a:lnSpc>
                <a:spcPct val="80000"/>
              </a:lnSpc>
              <a:defRPr/>
            </a:pPr>
            <a:endParaRPr lang="en-GB" altLang="en-US" sz="2800" dirty="0">
              <a:solidFill>
                <a:schemeClr val="tx1">
                  <a:lumMod val="75000"/>
                  <a:lumOff val="25000"/>
                </a:schemeClr>
              </a:solidFill>
              <a:latin typeface="+mj-lt"/>
            </a:endParaRPr>
          </a:p>
          <a:p>
            <a:pPr marL="91440" indent="-91440" eaLnBrk="1" fontAlgn="auto" hangingPunct="1">
              <a:lnSpc>
                <a:spcPct val="80000"/>
              </a:lnSpc>
              <a:defRPr/>
            </a:pPr>
            <a:r>
              <a:rPr lang="en-GB" altLang="en-US" sz="2800" dirty="0">
                <a:solidFill>
                  <a:schemeClr val="tx1">
                    <a:lumMod val="75000"/>
                    <a:lumOff val="25000"/>
                  </a:schemeClr>
                </a:solidFill>
                <a:latin typeface="+mj-lt"/>
              </a:rPr>
              <a:t>Once children start to move around independently bruising increases incrementally</a:t>
            </a:r>
          </a:p>
          <a:p>
            <a:pPr marL="91440" indent="-91440" eaLnBrk="1" fontAlgn="auto" hangingPunct="1">
              <a:lnSpc>
                <a:spcPct val="80000"/>
              </a:lnSpc>
              <a:buFontTx/>
              <a:buChar char="-"/>
              <a:defRPr/>
            </a:pPr>
            <a:r>
              <a:rPr lang="en-GB" altLang="en-US" sz="2800" dirty="0">
                <a:solidFill>
                  <a:schemeClr val="tx1">
                    <a:lumMod val="75000"/>
                    <a:lumOff val="25000"/>
                  </a:schemeClr>
                </a:solidFill>
                <a:latin typeface="+mj-lt"/>
              </a:rPr>
              <a:t>crawling, cruising 17%</a:t>
            </a:r>
          </a:p>
          <a:p>
            <a:pPr marL="91440" indent="-91440" eaLnBrk="1" fontAlgn="auto" hangingPunct="1">
              <a:lnSpc>
                <a:spcPct val="80000"/>
              </a:lnSpc>
              <a:buFontTx/>
              <a:buChar char="-"/>
              <a:defRPr/>
            </a:pPr>
            <a:r>
              <a:rPr lang="en-GB" altLang="en-US" sz="2800" dirty="0">
                <a:solidFill>
                  <a:schemeClr val="tx1">
                    <a:lumMod val="75000"/>
                    <a:lumOff val="25000"/>
                  </a:schemeClr>
                </a:solidFill>
                <a:latin typeface="+mj-lt"/>
              </a:rPr>
              <a:t>walking &gt;50%</a:t>
            </a:r>
          </a:p>
          <a:p>
            <a:pPr marL="91440" indent="-91440" eaLnBrk="1" fontAlgn="auto" hangingPunct="1">
              <a:lnSpc>
                <a:spcPct val="80000"/>
              </a:lnSpc>
              <a:defRPr/>
            </a:pPr>
            <a:endParaRPr lang="en-GB" altLang="en-US" sz="2800" dirty="0">
              <a:solidFill>
                <a:schemeClr val="tx1">
                  <a:lumMod val="75000"/>
                  <a:lumOff val="25000"/>
                </a:schemeClr>
              </a:solidFill>
              <a:latin typeface="+mj-lt"/>
            </a:endParaRPr>
          </a:p>
          <a:p>
            <a:pPr marL="91440" indent="-91440" eaLnBrk="1" fontAlgn="auto" hangingPunct="1">
              <a:lnSpc>
                <a:spcPct val="80000"/>
              </a:lnSpc>
              <a:defRPr/>
            </a:pPr>
            <a:r>
              <a:rPr lang="en-GB" altLang="en-US" sz="2800" dirty="0">
                <a:solidFill>
                  <a:schemeClr val="tx1">
                    <a:lumMod val="75000"/>
                    <a:lumOff val="25000"/>
                  </a:schemeClr>
                </a:solidFill>
                <a:latin typeface="+mj-lt"/>
              </a:rPr>
              <a:t>School age 80% will have bruises</a:t>
            </a:r>
          </a:p>
          <a:p>
            <a:pPr marL="0" indent="0" eaLnBrk="1" fontAlgn="auto" hangingPunct="1">
              <a:lnSpc>
                <a:spcPct val="80000"/>
              </a:lnSpc>
              <a:buNone/>
              <a:defRPr/>
            </a:pPr>
            <a:endParaRPr lang="en-GB" altLang="en-US" dirty="0">
              <a:solidFill>
                <a:schemeClr val="tx1">
                  <a:lumMod val="75000"/>
                  <a:lumOff val="25000"/>
                </a:schemeClr>
              </a:solidFill>
            </a:endParaRPr>
          </a:p>
          <a:p>
            <a:pPr marL="0" indent="0" eaLnBrk="1" fontAlgn="auto" hangingPunct="1">
              <a:lnSpc>
                <a:spcPct val="80000"/>
              </a:lnSpc>
              <a:buNone/>
              <a:defRPr/>
            </a:pPr>
            <a:r>
              <a:rPr lang="en-GB" altLang="en-US" sz="1400" dirty="0">
                <a:solidFill>
                  <a:schemeClr val="tx1">
                    <a:lumMod val="75000"/>
                    <a:lumOff val="25000"/>
                  </a:schemeClr>
                </a:solidFill>
              </a:rPr>
              <a:t>Kemp et al, Patterns of bruising in preschool children – a longitudinal study. Archives of Disease in Childhood 2015; 100, 426 - 31</a:t>
            </a:r>
            <a:endParaRPr lang="en-US" altLang="en-US" sz="1400" dirty="0">
              <a:solidFill>
                <a:schemeClr val="tx1">
                  <a:lumMod val="75000"/>
                  <a:lumOff val="25000"/>
                </a:schemeClr>
              </a:solidFill>
            </a:endParaRPr>
          </a:p>
        </p:txBody>
      </p:sp>
    </p:spTree>
    <p:extLst>
      <p:ext uri="{BB962C8B-B14F-4D97-AF65-F5344CB8AC3E}">
        <p14:creationId xmlns:p14="http://schemas.microsoft.com/office/powerpoint/2010/main" val="5558045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7544" y="404664"/>
            <a:ext cx="8229600" cy="1143000"/>
          </a:xfrm>
        </p:spPr>
        <p:txBody>
          <a:bodyPr/>
          <a:lstStyle/>
          <a:p>
            <a:pPr eaLnBrk="1" fontAlgn="auto" hangingPunct="1">
              <a:spcAft>
                <a:spcPts val="0"/>
              </a:spcAft>
              <a:defRPr/>
            </a:pPr>
            <a:r>
              <a:rPr lang="en-GB" altLang="en-US" dirty="0"/>
              <a:t>Sentinel Injuries / Events</a:t>
            </a:r>
            <a:endParaRPr lang="en-US" altLang="en-US" dirty="0"/>
          </a:p>
        </p:txBody>
      </p:sp>
      <p:sp>
        <p:nvSpPr>
          <p:cNvPr id="19459" name="Rectangle 3"/>
          <p:cNvSpPr>
            <a:spLocks noGrp="1" noChangeArrowheads="1"/>
          </p:cNvSpPr>
          <p:nvPr>
            <p:ph idx="1"/>
          </p:nvPr>
        </p:nvSpPr>
        <p:spPr>
          <a:xfrm>
            <a:off x="611560" y="1628800"/>
            <a:ext cx="7543800" cy="4022725"/>
          </a:xfrm>
        </p:spPr>
        <p:txBody>
          <a:bodyPr>
            <a:normAutofit fontScale="92500" lnSpcReduction="20000"/>
          </a:bodyPr>
          <a:lstStyle/>
          <a:p>
            <a:pPr eaLnBrk="1" hangingPunct="1"/>
            <a:r>
              <a:rPr lang="en-GB" altLang="en-US" sz="2000" dirty="0">
                <a:latin typeface="+mj-lt"/>
              </a:rPr>
              <a:t>About 50% of all fatally injured children are seen by a healthcare professional within the preceding month</a:t>
            </a:r>
          </a:p>
          <a:p>
            <a:pPr eaLnBrk="1" hangingPunct="1"/>
            <a:endParaRPr lang="en-GB" altLang="en-US" sz="2000" dirty="0">
              <a:latin typeface="+mj-lt"/>
            </a:endParaRPr>
          </a:p>
          <a:p>
            <a:pPr eaLnBrk="1" hangingPunct="1"/>
            <a:r>
              <a:rPr lang="en-GB" altLang="en-US" sz="2000" dirty="0" smtClean="0">
                <a:latin typeface="+mj-lt"/>
              </a:rPr>
              <a:t>In a study </a:t>
            </a:r>
            <a:r>
              <a:rPr lang="en-GB" altLang="en-US" sz="2000" dirty="0">
                <a:latin typeface="+mj-lt"/>
              </a:rPr>
              <a:t>of infants less than 12 months of </a:t>
            </a:r>
            <a:r>
              <a:rPr lang="en-GB" altLang="en-US" sz="2000" dirty="0" smtClean="0">
                <a:latin typeface="+mj-lt"/>
              </a:rPr>
              <a:t>age, </a:t>
            </a:r>
            <a:r>
              <a:rPr lang="en-GB" altLang="en-US" sz="2000" dirty="0">
                <a:latin typeface="+mj-lt"/>
              </a:rPr>
              <a:t>who were evaluated for maltreatment, 27.5% of those with injuries diagnostic </a:t>
            </a:r>
            <a:r>
              <a:rPr lang="en-GB" altLang="en-US" sz="2000" dirty="0" smtClean="0">
                <a:latin typeface="+mj-lt"/>
              </a:rPr>
              <a:t>of physical </a:t>
            </a:r>
            <a:r>
              <a:rPr lang="en-GB" altLang="en-US" sz="2000" dirty="0">
                <a:latin typeface="+mj-lt"/>
              </a:rPr>
              <a:t>abuse (e.g. abusive head trauma, abdominal trauma, fractures or burns) had a history of previous minor injury described by a parent during the medical history, none in those in whom physical abuse was excluded</a:t>
            </a:r>
          </a:p>
          <a:p>
            <a:pPr eaLnBrk="1" hangingPunct="1"/>
            <a:endParaRPr lang="en-GB" altLang="en-US" sz="2000" dirty="0">
              <a:latin typeface="+mj-lt"/>
            </a:endParaRPr>
          </a:p>
          <a:p>
            <a:pPr eaLnBrk="1" hangingPunct="1"/>
            <a:r>
              <a:rPr lang="en-GB" altLang="en-US" sz="2000" dirty="0">
                <a:latin typeface="+mj-lt"/>
              </a:rPr>
              <a:t>These are known as sentinel injuries and are an opportunity to intervene</a:t>
            </a:r>
          </a:p>
          <a:p>
            <a:pPr eaLnBrk="1" hangingPunct="1"/>
            <a:endParaRPr lang="en-GB" altLang="en-US" sz="2000" dirty="0">
              <a:latin typeface="+mj-lt"/>
            </a:endParaRPr>
          </a:p>
          <a:p>
            <a:pPr eaLnBrk="1" hangingPunct="1"/>
            <a:r>
              <a:rPr lang="en-GB" altLang="en-US" sz="2000" dirty="0">
                <a:latin typeface="+mj-lt"/>
              </a:rPr>
              <a:t>Commonest type of sentinel injury is bruising most commonly around the face, head and back, oral injuries also common</a:t>
            </a:r>
            <a:endParaRPr lang="en-US" altLang="en-US" sz="2000" dirty="0">
              <a:latin typeface="+mj-lt"/>
            </a:endParaRPr>
          </a:p>
        </p:txBody>
      </p:sp>
    </p:spTree>
    <p:extLst>
      <p:ext uri="{BB962C8B-B14F-4D97-AF65-F5344CB8AC3E}">
        <p14:creationId xmlns:p14="http://schemas.microsoft.com/office/powerpoint/2010/main" val="20894786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Considering Abuse:</a:t>
            </a:r>
            <a:endParaRPr lang="en-GB" dirty="0"/>
          </a:p>
        </p:txBody>
      </p:sp>
      <p:sp>
        <p:nvSpPr>
          <p:cNvPr id="3" name="Content Placeholder 2"/>
          <p:cNvSpPr>
            <a:spLocks noGrp="1"/>
          </p:cNvSpPr>
          <p:nvPr>
            <p:ph idx="1"/>
          </p:nvPr>
        </p:nvSpPr>
        <p:spPr/>
        <p:txBody>
          <a:bodyPr>
            <a:normAutofit/>
          </a:bodyPr>
          <a:lstStyle/>
          <a:p>
            <a:pPr marL="342900" indent="-342900">
              <a:buFontTx/>
              <a:buChar char="•"/>
            </a:pPr>
            <a:r>
              <a:rPr lang="en-GB" altLang="en-US" kern="0" dirty="0">
                <a:latin typeface="Arial" pitchFamily="34" charset="0"/>
                <a:ea typeface="Malgun Gothic" pitchFamily="34" charset="-127"/>
                <a:cs typeface="Arial" pitchFamily="34" charset="0"/>
              </a:rPr>
              <a:t>Think what would be developmentally normal for that child.</a:t>
            </a:r>
          </a:p>
          <a:p>
            <a:pPr marL="342900" indent="-342900">
              <a:buFontTx/>
              <a:buChar char="•"/>
            </a:pPr>
            <a:endParaRPr lang="en-GB" altLang="en-US" kern="0" dirty="0">
              <a:latin typeface="Arial" pitchFamily="34" charset="0"/>
              <a:ea typeface="Malgun Gothic" pitchFamily="34" charset="-127"/>
              <a:cs typeface="Arial" pitchFamily="34" charset="0"/>
            </a:endParaRPr>
          </a:p>
          <a:p>
            <a:pPr marL="342900" indent="-342900">
              <a:buFontTx/>
              <a:buChar char="•"/>
            </a:pPr>
            <a:r>
              <a:rPr lang="en-GB" altLang="en-US" kern="0" dirty="0">
                <a:latin typeface="Arial" pitchFamily="34" charset="0"/>
                <a:ea typeface="Malgun Gothic" pitchFamily="34" charset="-127"/>
                <a:cs typeface="Arial" pitchFamily="34" charset="0"/>
              </a:rPr>
              <a:t>Is the behaviour of someone else impacting on the </a:t>
            </a:r>
            <a:r>
              <a:rPr lang="en-GB" altLang="en-US" kern="0" dirty="0" smtClean="0">
                <a:latin typeface="Arial" pitchFamily="34" charset="0"/>
                <a:ea typeface="Malgun Gothic" pitchFamily="34" charset="-127"/>
                <a:cs typeface="Arial" pitchFamily="34" charset="0"/>
              </a:rPr>
              <a:t>child? </a:t>
            </a:r>
            <a:endParaRPr lang="en-GB" altLang="en-US" kern="0" dirty="0">
              <a:latin typeface="Arial" pitchFamily="34" charset="0"/>
              <a:ea typeface="Malgun Gothic" pitchFamily="34" charset="-127"/>
              <a:cs typeface="Arial" pitchFamily="34" charset="0"/>
            </a:endParaRPr>
          </a:p>
          <a:p>
            <a:pPr marL="342900" indent="-342900">
              <a:buFontTx/>
              <a:buChar char="•"/>
            </a:pPr>
            <a:endParaRPr lang="en-GB" altLang="en-US" kern="0" dirty="0">
              <a:latin typeface="Arial" pitchFamily="34" charset="0"/>
              <a:ea typeface="Malgun Gothic" pitchFamily="34" charset="-127"/>
              <a:cs typeface="Arial" pitchFamily="34" charset="0"/>
            </a:endParaRPr>
          </a:p>
          <a:p>
            <a:pPr marL="342900" indent="-342900">
              <a:buFontTx/>
              <a:buChar char="•"/>
            </a:pPr>
            <a:r>
              <a:rPr lang="en-GB" altLang="en-US" kern="0" dirty="0">
                <a:latin typeface="Arial" pitchFamily="34" charset="0"/>
                <a:ea typeface="Malgun Gothic" pitchFamily="34" charset="-127"/>
                <a:cs typeface="Arial" pitchFamily="34" charset="0"/>
              </a:rPr>
              <a:t>How is this being reflected in the child’s presentation?</a:t>
            </a:r>
          </a:p>
          <a:p>
            <a:pPr marL="342900" indent="-342900">
              <a:buFontTx/>
              <a:buChar char="•"/>
            </a:pPr>
            <a:endParaRPr lang="en-GB" kern="0" dirty="0">
              <a:latin typeface="Arial" pitchFamily="34" charset="0"/>
              <a:ea typeface="Malgun Gothic" pitchFamily="34" charset="-127"/>
              <a:cs typeface="Arial" pitchFamily="34" charset="0"/>
            </a:endParaRPr>
          </a:p>
        </p:txBody>
      </p:sp>
    </p:spTree>
    <p:extLst>
      <p:ext uri="{BB962C8B-B14F-4D97-AF65-F5344CB8AC3E}">
        <p14:creationId xmlns:p14="http://schemas.microsoft.com/office/powerpoint/2010/main" val="434821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fontScale="90000"/>
          </a:bodyPr>
          <a:lstStyle/>
          <a:p>
            <a:r>
              <a:rPr lang="en-GB" dirty="0" smtClean="0"/>
              <a:t>Fabricated or Induced Illness (FII)</a:t>
            </a:r>
            <a:endParaRPr lang="en-GB" dirty="0"/>
          </a:p>
        </p:txBody>
      </p:sp>
      <p:sp>
        <p:nvSpPr>
          <p:cNvPr id="3" name="Content Placeholder 2"/>
          <p:cNvSpPr>
            <a:spLocks noGrp="1"/>
          </p:cNvSpPr>
          <p:nvPr>
            <p:ph idx="1"/>
          </p:nvPr>
        </p:nvSpPr>
        <p:spPr>
          <a:xfrm>
            <a:off x="457200" y="1628800"/>
            <a:ext cx="8229600" cy="4695800"/>
          </a:xfrm>
        </p:spPr>
        <p:txBody>
          <a:bodyPr>
            <a:normAutofit fontScale="55000" lnSpcReduction="20000"/>
          </a:bodyPr>
          <a:lstStyle/>
          <a:p>
            <a:pPr marL="0" indent="0">
              <a:buNone/>
            </a:pPr>
            <a:r>
              <a:rPr lang="en-GB" sz="3200" dirty="0" smtClean="0">
                <a:solidFill>
                  <a:srgbClr val="FF0000"/>
                </a:solidFill>
                <a:latin typeface="+mj-lt"/>
              </a:rPr>
              <a:t>Carers, usually mother, who have an underlying need for the child to be recognised &amp; treated as ill/more ill</a:t>
            </a:r>
          </a:p>
          <a:p>
            <a:pPr marL="0" indent="0">
              <a:buNone/>
            </a:pPr>
            <a:endParaRPr lang="en-GB" sz="3200" dirty="0" smtClean="0">
              <a:latin typeface="+mj-lt"/>
            </a:endParaRPr>
          </a:p>
          <a:p>
            <a:pPr marL="0" indent="0">
              <a:buNone/>
            </a:pPr>
            <a:r>
              <a:rPr lang="en-GB" sz="3200" dirty="0" smtClean="0">
                <a:latin typeface="+mj-lt"/>
              </a:rPr>
              <a:t>For her own gain – using the child to fulfil her needs</a:t>
            </a:r>
          </a:p>
          <a:p>
            <a:r>
              <a:rPr lang="en-GB" sz="3200" dirty="0" smtClean="0">
                <a:latin typeface="+mj-lt"/>
              </a:rPr>
              <a:t>Recognition as heroic / suffering mother</a:t>
            </a:r>
          </a:p>
          <a:p>
            <a:r>
              <a:rPr lang="en-GB" sz="3200" dirty="0" smtClean="0">
                <a:latin typeface="+mj-lt"/>
              </a:rPr>
              <a:t>Financial or material gain</a:t>
            </a:r>
          </a:p>
          <a:p>
            <a:r>
              <a:rPr lang="en-GB" sz="3200" dirty="0" smtClean="0">
                <a:latin typeface="+mj-lt"/>
              </a:rPr>
              <a:t>Need for attention</a:t>
            </a:r>
          </a:p>
          <a:p>
            <a:r>
              <a:rPr lang="en-GB" sz="3200" dirty="0" smtClean="0">
                <a:latin typeface="+mj-lt"/>
              </a:rPr>
              <a:t>Negativity to/disappointment of child (pursuing diagnosis)</a:t>
            </a:r>
          </a:p>
          <a:p>
            <a:r>
              <a:rPr lang="en-GB" sz="3200" dirty="0" smtClean="0">
                <a:latin typeface="+mj-lt"/>
              </a:rPr>
              <a:t>Deflecting blame/responsibility for not coping</a:t>
            </a:r>
          </a:p>
          <a:p>
            <a:r>
              <a:rPr lang="en-GB" sz="3200" dirty="0" smtClean="0">
                <a:latin typeface="+mj-lt"/>
              </a:rPr>
              <a:t>Maintain closeness to the child </a:t>
            </a:r>
          </a:p>
          <a:p>
            <a:pPr marL="0" indent="0">
              <a:buNone/>
            </a:pPr>
            <a:r>
              <a:rPr lang="en-GB" sz="3200" dirty="0">
                <a:latin typeface="+mj-lt"/>
              </a:rPr>
              <a:t>	</a:t>
            </a:r>
            <a:r>
              <a:rPr lang="en-GB" sz="3200" dirty="0" smtClean="0">
                <a:latin typeface="+mj-lt"/>
              </a:rPr>
              <a:t>	                     AND / OR</a:t>
            </a:r>
          </a:p>
          <a:p>
            <a:pPr marL="0" indent="0">
              <a:buNone/>
            </a:pPr>
            <a:r>
              <a:rPr lang="en-GB" sz="3200" dirty="0" smtClean="0">
                <a:latin typeface="+mj-lt"/>
              </a:rPr>
              <a:t>Carer with erroneous beliefs, extreme concern/anxiety about the child's health</a:t>
            </a:r>
          </a:p>
          <a:p>
            <a:r>
              <a:rPr lang="en-GB" sz="3200" dirty="0" smtClean="0">
                <a:latin typeface="+mj-lt"/>
              </a:rPr>
              <a:t>Misinterpretation, delusion, </a:t>
            </a:r>
            <a:r>
              <a:rPr lang="en-GB" sz="3200" dirty="0">
                <a:latin typeface="+mj-lt"/>
              </a:rPr>
              <a:t>a</a:t>
            </a:r>
            <a:r>
              <a:rPr lang="en-GB" sz="3200" dirty="0" smtClean="0">
                <a:latin typeface="+mj-lt"/>
              </a:rPr>
              <a:t>utism spectrum, somatisation disorder</a:t>
            </a:r>
          </a:p>
          <a:p>
            <a:pPr marL="0" indent="0">
              <a:buNone/>
            </a:pPr>
            <a:r>
              <a:rPr lang="en-GB" sz="2400" dirty="0">
                <a:latin typeface="+mj-lt"/>
              </a:rPr>
              <a:t>	</a:t>
            </a:r>
            <a:r>
              <a:rPr lang="en-GB" sz="2400" dirty="0" smtClean="0">
                <a:latin typeface="+mj-lt"/>
              </a:rPr>
              <a:t>	</a:t>
            </a:r>
          </a:p>
          <a:p>
            <a:pPr marL="0" indent="0" algn="ctr">
              <a:buNone/>
            </a:pPr>
            <a:r>
              <a:rPr lang="en-GB" sz="2000" dirty="0" smtClean="0">
                <a:solidFill>
                  <a:srgbClr val="FF0000"/>
                </a:solidFill>
              </a:rPr>
              <a:t>   ..</a:t>
            </a:r>
            <a:r>
              <a:rPr lang="en-GB" sz="4100" dirty="0" smtClean="0">
                <a:solidFill>
                  <a:srgbClr val="FF0000"/>
                </a:solidFill>
              </a:rPr>
              <a:t>to the detriment of the child </a:t>
            </a:r>
          </a:p>
          <a:p>
            <a:pPr marL="0" indent="0">
              <a:buNone/>
            </a:pPr>
            <a:endParaRPr lang="en-GB" dirty="0"/>
          </a:p>
        </p:txBody>
      </p:sp>
    </p:spTree>
    <p:extLst>
      <p:ext uri="{BB962C8B-B14F-4D97-AF65-F5344CB8AC3E}">
        <p14:creationId xmlns:p14="http://schemas.microsoft.com/office/powerpoint/2010/main" val="12285470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946480"/>
          </a:xfrm>
        </p:spPr>
        <p:txBody>
          <a:bodyPr>
            <a:normAutofit fontScale="90000"/>
          </a:bodyPr>
          <a:lstStyle/>
          <a:p>
            <a:r>
              <a:rPr lang="en-GB" dirty="0" smtClean="0"/>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r>
              <a:rPr lang="en-GB" sz="4000" dirty="0" smtClean="0"/>
              <a:t>Learning points from DSCB</a:t>
            </a:r>
            <a:br>
              <a:rPr lang="en-GB" sz="4000" dirty="0" smtClean="0"/>
            </a:br>
            <a:r>
              <a:rPr lang="en-GB" sz="4000" dirty="0" smtClean="0"/>
              <a:t>Thematic Review </a:t>
            </a:r>
            <a:r>
              <a:rPr lang="en-GB" dirty="0"/>
              <a:t/>
            </a:r>
            <a:br>
              <a:rPr lang="en-GB" dirty="0"/>
            </a:br>
            <a:endParaRPr lang="en-GB" dirty="0"/>
          </a:p>
        </p:txBody>
      </p:sp>
      <p:sp>
        <p:nvSpPr>
          <p:cNvPr id="3" name="Content Placeholder 2"/>
          <p:cNvSpPr>
            <a:spLocks noGrp="1"/>
          </p:cNvSpPr>
          <p:nvPr>
            <p:ph idx="1"/>
          </p:nvPr>
        </p:nvSpPr>
        <p:spPr>
          <a:xfrm>
            <a:off x="467544" y="2132856"/>
            <a:ext cx="8229600" cy="4389120"/>
          </a:xfrm>
        </p:spPr>
        <p:txBody>
          <a:bodyPr>
            <a:normAutofit fontScale="85000" lnSpcReduction="20000"/>
          </a:bodyPr>
          <a:lstStyle/>
          <a:p>
            <a:r>
              <a:rPr lang="en-GB" dirty="0" smtClean="0">
                <a:latin typeface="+mj-lt"/>
              </a:rPr>
              <a:t>Medical presentation with non-specific signs are common in infants BUT non-accidental injury should be included in the differential diagnosis.</a:t>
            </a:r>
          </a:p>
          <a:p>
            <a:r>
              <a:rPr lang="en-GB" dirty="0" smtClean="0">
                <a:latin typeface="+mj-lt"/>
              </a:rPr>
              <a:t>Bleeding from the nose and mouth is </a:t>
            </a:r>
            <a:r>
              <a:rPr lang="en-GB" b="1" dirty="0" smtClean="0">
                <a:latin typeface="+mj-lt"/>
              </a:rPr>
              <a:t>highly significant</a:t>
            </a:r>
            <a:r>
              <a:rPr lang="en-GB" dirty="0" smtClean="0">
                <a:latin typeface="+mj-lt"/>
              </a:rPr>
              <a:t> in infants and young children. Trauma and attempted suffocation are recognised causes included in the context of abuse.</a:t>
            </a:r>
          </a:p>
          <a:p>
            <a:r>
              <a:rPr lang="en-GB" dirty="0" smtClean="0">
                <a:latin typeface="+mj-lt"/>
              </a:rPr>
              <a:t>Unexplained bruising in non-mobile infants is </a:t>
            </a:r>
            <a:r>
              <a:rPr lang="en-GB" b="1" dirty="0" smtClean="0">
                <a:latin typeface="+mj-lt"/>
              </a:rPr>
              <a:t>highly indicative</a:t>
            </a:r>
            <a:r>
              <a:rPr lang="en-GB" dirty="0" smtClean="0">
                <a:latin typeface="+mj-lt"/>
              </a:rPr>
              <a:t> of child abuse. The action of parents/carers pointing out these bruises to practitioners does NOT reduce the risk. The psychological mechanisms prompting parents/carers to present to medical attention after inflicting injury upon a child is complex. These bruises are an example of sentinel injury offering an opportunity for prevention of future catastrophic injury.</a:t>
            </a:r>
          </a:p>
          <a:p>
            <a:r>
              <a:rPr lang="en-GB" dirty="0" smtClean="0">
                <a:latin typeface="+mj-lt"/>
              </a:rPr>
              <a:t>Understanding </a:t>
            </a:r>
            <a:r>
              <a:rPr lang="en-GB" dirty="0">
                <a:latin typeface="+mj-lt"/>
              </a:rPr>
              <a:t>the risks associated with the Toxic Triad.</a:t>
            </a:r>
          </a:p>
          <a:p>
            <a:r>
              <a:rPr lang="en-GB" dirty="0" smtClean="0">
                <a:latin typeface="+mj-lt"/>
              </a:rPr>
              <a:t>Recognition of the significance of bruising in non-mobile infant.</a:t>
            </a:r>
          </a:p>
          <a:p>
            <a:endParaRPr lang="en-GB" dirty="0">
              <a:latin typeface="+mj-lt"/>
            </a:endParaRPr>
          </a:p>
        </p:txBody>
      </p:sp>
    </p:spTree>
    <p:extLst>
      <p:ext uri="{BB962C8B-B14F-4D97-AF65-F5344CB8AC3E}">
        <p14:creationId xmlns:p14="http://schemas.microsoft.com/office/powerpoint/2010/main" val="40403742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sz="4800" dirty="0" smtClean="0">
                <a:latin typeface="+mj-lt"/>
              </a:rPr>
              <a:t>Thank you</a:t>
            </a:r>
          </a:p>
          <a:p>
            <a:pPr marL="0" indent="0">
              <a:buNone/>
            </a:pPr>
            <a:endParaRPr lang="en-GB" sz="4800" dirty="0">
              <a:latin typeface="+mj-lt"/>
            </a:endParaRPr>
          </a:p>
          <a:p>
            <a:endParaRPr lang="en-GB" sz="4800" dirty="0" smtClean="0">
              <a:latin typeface="+mj-lt"/>
            </a:endParaRPr>
          </a:p>
          <a:p>
            <a:pPr marL="0" indent="0">
              <a:buNone/>
            </a:pPr>
            <a:r>
              <a:rPr lang="en-GB" sz="4800" dirty="0" smtClean="0">
                <a:latin typeface="+mj-lt"/>
              </a:rPr>
              <a:t>Any Questions ?</a:t>
            </a:r>
            <a:endParaRPr lang="en-GB" sz="4800" dirty="0">
              <a:latin typeface="+mj-lt"/>
            </a:endParaRPr>
          </a:p>
        </p:txBody>
      </p:sp>
    </p:spTree>
    <p:extLst>
      <p:ext uri="{BB962C8B-B14F-4D97-AF65-F5344CB8AC3E}">
        <p14:creationId xmlns:p14="http://schemas.microsoft.com/office/powerpoint/2010/main" val="4192593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Having the Mother’s needs fulfilled</a:t>
            </a:r>
            <a:endParaRPr lang="en-GB" dirty="0"/>
          </a:p>
        </p:txBody>
      </p:sp>
      <p:sp>
        <p:nvSpPr>
          <p:cNvPr id="3" name="Content Placeholder 2"/>
          <p:cNvSpPr>
            <a:spLocks noGrp="1"/>
          </p:cNvSpPr>
          <p:nvPr>
            <p:ph idx="1"/>
          </p:nvPr>
        </p:nvSpPr>
        <p:spPr>
          <a:xfrm>
            <a:off x="395536" y="1412776"/>
            <a:ext cx="8229600" cy="5040560"/>
          </a:xfrm>
        </p:spPr>
        <p:txBody>
          <a:bodyPr>
            <a:normAutofit lnSpcReduction="10000"/>
          </a:bodyPr>
          <a:lstStyle/>
          <a:p>
            <a:endParaRPr lang="en-GB" dirty="0" smtClean="0"/>
          </a:p>
          <a:p>
            <a:endParaRPr lang="en-GB" dirty="0" smtClean="0"/>
          </a:p>
          <a:p>
            <a:r>
              <a:rPr lang="en-GB" sz="3200" dirty="0" smtClean="0">
                <a:latin typeface="+mj-lt"/>
              </a:rPr>
              <a:t>Requires doctors /health professionals to accept the Mother’s contentions/beliefs about the child's state of health</a:t>
            </a:r>
          </a:p>
          <a:p>
            <a:r>
              <a:rPr lang="en-GB" sz="3200" dirty="0" smtClean="0">
                <a:latin typeface="+mj-lt"/>
              </a:rPr>
              <a:t>The Mother engages the doctor in one or both ways:</a:t>
            </a:r>
          </a:p>
          <a:p>
            <a:pPr marL="0" indent="0">
              <a:buNone/>
            </a:pPr>
            <a:r>
              <a:rPr lang="en-GB" sz="3200" dirty="0">
                <a:latin typeface="+mj-lt"/>
              </a:rPr>
              <a:t>	</a:t>
            </a:r>
            <a:r>
              <a:rPr lang="en-GB" sz="3200" dirty="0" smtClean="0">
                <a:latin typeface="+mj-lt"/>
              </a:rPr>
              <a:t>-Erroneous reporting &amp; insistence (using 	her mouth)</a:t>
            </a:r>
          </a:p>
          <a:p>
            <a:pPr marL="0" indent="0">
              <a:buNone/>
            </a:pPr>
            <a:r>
              <a:rPr lang="en-GB" sz="3200" dirty="0">
                <a:latin typeface="+mj-lt"/>
              </a:rPr>
              <a:t>	</a:t>
            </a:r>
            <a:r>
              <a:rPr lang="en-GB" sz="3200" dirty="0" smtClean="0">
                <a:latin typeface="+mj-lt"/>
              </a:rPr>
              <a:t>-Falsification (using her hands)</a:t>
            </a:r>
            <a:endParaRPr lang="en-GB" sz="3200" dirty="0">
              <a:latin typeface="+mj-lt"/>
            </a:endParaRPr>
          </a:p>
        </p:txBody>
      </p:sp>
    </p:spTree>
    <p:extLst>
      <p:ext uri="{BB962C8B-B14F-4D97-AF65-F5344CB8AC3E}">
        <p14:creationId xmlns:p14="http://schemas.microsoft.com/office/powerpoint/2010/main" val="2478385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normAutofit fontScale="90000"/>
          </a:bodyPr>
          <a:lstStyle/>
          <a:p>
            <a:r>
              <a:rPr lang="en-GB" dirty="0" smtClean="0"/>
              <a:t>Erroneous reports (fabrication)</a:t>
            </a:r>
            <a:br>
              <a:rPr lang="en-GB" dirty="0" smtClean="0"/>
            </a:br>
            <a:r>
              <a:rPr lang="en-GB" dirty="0" smtClean="0"/>
              <a:t>(using her mouth)</a:t>
            </a:r>
            <a:endParaRPr lang="en-GB" dirty="0"/>
          </a:p>
        </p:txBody>
      </p:sp>
      <p:sp>
        <p:nvSpPr>
          <p:cNvPr id="3" name="Content Placeholder 2"/>
          <p:cNvSpPr>
            <a:spLocks noGrp="1"/>
          </p:cNvSpPr>
          <p:nvPr>
            <p:ph idx="1"/>
          </p:nvPr>
        </p:nvSpPr>
        <p:spPr>
          <a:xfrm>
            <a:off x="457200" y="1935480"/>
            <a:ext cx="8229600" cy="4589864"/>
          </a:xfrm>
        </p:spPr>
        <p:txBody>
          <a:bodyPr>
            <a:normAutofit lnSpcReduction="10000"/>
          </a:bodyPr>
          <a:lstStyle/>
          <a:p>
            <a:pPr marL="0" indent="0">
              <a:buNone/>
            </a:pPr>
            <a:endParaRPr lang="en-GB" dirty="0" smtClean="0"/>
          </a:p>
          <a:p>
            <a:pPr marL="0" indent="0">
              <a:buNone/>
            </a:pPr>
            <a:r>
              <a:rPr lang="en-GB" b="1" dirty="0" smtClean="0">
                <a:latin typeface="+mj-lt"/>
              </a:rPr>
              <a:t>Of history, symptoms or signs by:</a:t>
            </a:r>
            <a:endParaRPr lang="en-GB" sz="2800" dirty="0" smtClean="0">
              <a:latin typeface="+mj-lt"/>
            </a:endParaRPr>
          </a:p>
          <a:p>
            <a:r>
              <a:rPr lang="en-GB" sz="2800" dirty="0" smtClean="0">
                <a:latin typeface="+mj-lt"/>
              </a:rPr>
              <a:t>Exaggerating</a:t>
            </a:r>
          </a:p>
          <a:p>
            <a:r>
              <a:rPr lang="en-GB" sz="2800" dirty="0" smtClean="0">
                <a:latin typeface="+mj-lt"/>
              </a:rPr>
              <a:t>Misconstruing and </a:t>
            </a:r>
            <a:r>
              <a:rPr lang="en-GB" sz="2800" dirty="0" err="1" smtClean="0">
                <a:latin typeface="+mj-lt"/>
              </a:rPr>
              <a:t>mis</a:t>
            </a:r>
            <a:r>
              <a:rPr lang="en-GB" sz="2800" dirty="0" smtClean="0">
                <a:latin typeface="+mj-lt"/>
              </a:rPr>
              <a:t>-attributing real phenomena on the basis of mistaken belief</a:t>
            </a:r>
          </a:p>
          <a:p>
            <a:r>
              <a:rPr lang="en-GB" sz="2800" dirty="0" smtClean="0">
                <a:latin typeface="+mj-lt"/>
              </a:rPr>
              <a:t>Inventing</a:t>
            </a:r>
          </a:p>
          <a:p>
            <a:pPr marL="0" indent="0">
              <a:buNone/>
            </a:pPr>
            <a:r>
              <a:rPr lang="en-GB" sz="2800" dirty="0" smtClean="0">
                <a:latin typeface="+mj-lt"/>
              </a:rPr>
              <a:t>Persistent insistence on more investigations/referrals.</a:t>
            </a:r>
          </a:p>
          <a:p>
            <a:pPr marL="0" indent="0">
              <a:buNone/>
            </a:pPr>
            <a:r>
              <a:rPr lang="en-GB" dirty="0" smtClean="0">
                <a:latin typeface="+mj-lt"/>
              </a:rPr>
              <a:t>Situation specific problem.</a:t>
            </a:r>
          </a:p>
          <a:p>
            <a:pPr marL="0" indent="0" algn="ctr">
              <a:buNone/>
            </a:pPr>
            <a:r>
              <a:rPr lang="en-GB" dirty="0" err="1">
                <a:solidFill>
                  <a:srgbClr val="FF0000"/>
                </a:solidFill>
              </a:rPr>
              <a:t>F</a:t>
            </a:r>
            <a:r>
              <a:rPr lang="en-GB" dirty="0" err="1" smtClean="0">
                <a:solidFill>
                  <a:srgbClr val="FF0000"/>
                </a:solidFill>
              </a:rPr>
              <a:t>abricationMore</a:t>
            </a:r>
            <a:r>
              <a:rPr lang="en-GB" dirty="0" smtClean="0">
                <a:solidFill>
                  <a:srgbClr val="FF0000"/>
                </a:solidFill>
              </a:rPr>
              <a:t> </a:t>
            </a:r>
            <a:r>
              <a:rPr lang="en-GB" dirty="0">
                <a:solidFill>
                  <a:srgbClr val="FF0000"/>
                </a:solidFill>
              </a:rPr>
              <a:t>common / may or may not intend to deceive.</a:t>
            </a:r>
          </a:p>
          <a:p>
            <a:pPr marL="0" indent="0">
              <a:buNone/>
            </a:pPr>
            <a:endParaRPr lang="en-GB" dirty="0">
              <a:latin typeface="+mj-l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1700808"/>
            <a:ext cx="1872208" cy="1577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81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980728"/>
            <a:ext cx="8229600" cy="1143000"/>
          </a:xfrm>
        </p:spPr>
        <p:txBody>
          <a:bodyPr>
            <a:normAutofit fontScale="90000"/>
          </a:bodyPr>
          <a:lstStyle/>
          <a:p>
            <a:r>
              <a:rPr lang="en-GB" dirty="0" smtClean="0"/>
              <a:t>Falsification (incl. illness induction)</a:t>
            </a:r>
            <a:br>
              <a:rPr lang="en-GB" dirty="0" smtClean="0"/>
            </a:br>
            <a:r>
              <a:rPr lang="en-GB" dirty="0" smtClean="0"/>
              <a:t>using her hands</a:t>
            </a:r>
            <a:endParaRPr lang="en-GB" dirty="0"/>
          </a:p>
        </p:txBody>
      </p:sp>
      <p:sp>
        <p:nvSpPr>
          <p:cNvPr id="5" name="Content Placeholder 4"/>
          <p:cNvSpPr>
            <a:spLocks noGrp="1"/>
          </p:cNvSpPr>
          <p:nvPr>
            <p:ph idx="1"/>
          </p:nvPr>
        </p:nvSpPr>
        <p:spPr/>
        <p:txBody>
          <a:bodyPr>
            <a:normAutofit/>
          </a:bodyPr>
          <a:lstStyle/>
          <a:p>
            <a:pPr marL="0" indent="0">
              <a:buNone/>
            </a:pPr>
            <a:endParaRPr lang="en-GB" dirty="0" smtClean="0"/>
          </a:p>
          <a:p>
            <a:pPr marL="0" indent="0">
              <a:buNone/>
            </a:pPr>
            <a:r>
              <a:rPr lang="en-GB" dirty="0" smtClean="0">
                <a:latin typeface="+mj-lt"/>
              </a:rPr>
              <a:t>To make the child appear/actually ill by:</a:t>
            </a:r>
          </a:p>
          <a:p>
            <a:pPr marL="0" indent="0">
              <a:buNone/>
            </a:pPr>
            <a:r>
              <a:rPr lang="en-GB" b="1" dirty="0" smtClean="0">
                <a:latin typeface="+mj-lt"/>
              </a:rPr>
              <a:t>Falsifying</a:t>
            </a:r>
            <a:r>
              <a:rPr lang="en-GB" dirty="0" smtClean="0">
                <a:latin typeface="+mj-lt"/>
              </a:rPr>
              <a:t> reports</a:t>
            </a:r>
          </a:p>
          <a:p>
            <a:pPr marL="0" indent="0">
              <a:buNone/>
            </a:pPr>
            <a:r>
              <a:rPr lang="en-GB" dirty="0" smtClean="0">
                <a:latin typeface="+mj-lt"/>
              </a:rPr>
              <a:t>Falsifying or interfering with investigations</a:t>
            </a:r>
          </a:p>
          <a:p>
            <a:pPr marL="0" indent="0">
              <a:buNone/>
            </a:pPr>
            <a:r>
              <a:rPr lang="en-GB" dirty="0" smtClean="0">
                <a:latin typeface="+mj-lt"/>
              </a:rPr>
              <a:t>Not giving medication/food – making child (appear) ill</a:t>
            </a:r>
          </a:p>
          <a:p>
            <a:pPr marL="0" indent="0">
              <a:buNone/>
            </a:pPr>
            <a:r>
              <a:rPr lang="en-GB" b="1" dirty="0" smtClean="0">
                <a:latin typeface="+mj-lt"/>
              </a:rPr>
              <a:t>Inducing</a:t>
            </a:r>
            <a:r>
              <a:rPr lang="en-GB" dirty="0" smtClean="0">
                <a:latin typeface="+mj-lt"/>
              </a:rPr>
              <a:t> illness in the child by</a:t>
            </a:r>
          </a:p>
          <a:p>
            <a:pPr marL="0" indent="0">
              <a:buNone/>
            </a:pPr>
            <a:r>
              <a:rPr lang="en-GB" dirty="0" smtClean="0">
                <a:latin typeface="+mj-lt"/>
              </a:rPr>
              <a:t>Poisoning / over medication (salt, laxatives) suffocation</a:t>
            </a:r>
          </a:p>
          <a:p>
            <a:pPr marL="0" indent="0">
              <a:buNone/>
            </a:pPr>
            <a:r>
              <a:rPr lang="en-GB" dirty="0">
                <a:solidFill>
                  <a:srgbClr val="FF0000"/>
                </a:solidFill>
                <a:latin typeface="+mj-lt"/>
              </a:rPr>
              <a:t>	</a:t>
            </a:r>
            <a:r>
              <a:rPr lang="en-GB" dirty="0" smtClean="0">
                <a:solidFill>
                  <a:srgbClr val="FF0000"/>
                </a:solidFill>
                <a:latin typeface="+mj-lt"/>
              </a:rPr>
              <a:t>		</a:t>
            </a:r>
            <a:r>
              <a:rPr lang="en-GB" u="sng" dirty="0" smtClean="0">
                <a:solidFill>
                  <a:srgbClr val="FF0000"/>
                </a:solidFill>
                <a:latin typeface="+mj-lt"/>
              </a:rPr>
              <a:t>Induction is Rare.</a:t>
            </a:r>
          </a:p>
          <a:p>
            <a:pPr marL="0" indent="0">
              <a:buNone/>
            </a:pPr>
            <a:r>
              <a:rPr lang="en-GB" dirty="0" smtClean="0">
                <a:solidFill>
                  <a:srgbClr val="FF0000"/>
                </a:solidFill>
                <a:latin typeface="+mj-lt"/>
              </a:rPr>
              <a:t>	     Using hands always involves deception</a:t>
            </a:r>
          </a:p>
          <a:p>
            <a:pPr marL="0" indent="0">
              <a:buNone/>
            </a:pPr>
            <a:endParaRPr lang="en-GB" dirty="0" smtClean="0"/>
          </a:p>
          <a:p>
            <a:pPr marL="0" indent="0">
              <a:buNone/>
            </a:pPr>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1484784"/>
            <a:ext cx="1800077" cy="1512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1347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lstStyle/>
          <a:p>
            <a:pPr marL="0" indent="0">
              <a:buNone/>
            </a:pPr>
            <a:endParaRPr lang="en-GB" dirty="0"/>
          </a:p>
        </p:txBody>
      </p:sp>
      <p:sp>
        <p:nvSpPr>
          <p:cNvPr id="4" name="TextBox 3"/>
          <p:cNvSpPr txBox="1"/>
          <p:nvPr/>
        </p:nvSpPr>
        <p:spPr>
          <a:xfrm>
            <a:off x="755575" y="1260562"/>
            <a:ext cx="3312369" cy="615553"/>
          </a:xfrm>
          <a:prstGeom prst="rect">
            <a:avLst/>
          </a:prstGeom>
          <a:noFill/>
        </p:spPr>
        <p:txBody>
          <a:bodyPr wrap="square" rtlCol="0">
            <a:spAutoFit/>
          </a:bodyPr>
          <a:lstStyle/>
          <a:p>
            <a:r>
              <a:rPr lang="en-GB" b="1" dirty="0" smtClean="0"/>
              <a:t>Parent’s need/motivation</a:t>
            </a:r>
          </a:p>
          <a:p>
            <a:r>
              <a:rPr lang="en-GB" sz="1600" dirty="0" smtClean="0"/>
              <a:t>(Necessary but not sufficient)</a:t>
            </a:r>
            <a:endParaRPr lang="en-GB" sz="1600" dirty="0"/>
          </a:p>
        </p:txBody>
      </p:sp>
      <p:sp>
        <p:nvSpPr>
          <p:cNvPr id="6" name="TextBox 5"/>
          <p:cNvSpPr txBox="1"/>
          <p:nvPr/>
        </p:nvSpPr>
        <p:spPr>
          <a:xfrm>
            <a:off x="899592" y="2420888"/>
            <a:ext cx="1872208" cy="1415772"/>
          </a:xfrm>
          <a:prstGeom prst="rect">
            <a:avLst/>
          </a:prstGeom>
          <a:noFill/>
        </p:spPr>
        <p:txBody>
          <a:bodyPr wrap="square" rtlCol="0">
            <a:spAutoFit/>
          </a:bodyPr>
          <a:lstStyle/>
          <a:p>
            <a:endParaRPr lang="en-GB" b="1" dirty="0" smtClean="0"/>
          </a:p>
          <a:p>
            <a:r>
              <a:rPr lang="en-GB" b="1" dirty="0" smtClean="0"/>
              <a:t>Belief/anxiety/</a:t>
            </a:r>
          </a:p>
          <a:p>
            <a:r>
              <a:rPr lang="en-GB" b="1" dirty="0" smtClean="0"/>
              <a:t>concern</a:t>
            </a:r>
          </a:p>
          <a:p>
            <a:r>
              <a:rPr lang="en-GB" sz="1600" dirty="0" smtClean="0"/>
              <a:t>About child’s health</a:t>
            </a:r>
            <a:endParaRPr lang="en-GB" sz="1600" dirty="0"/>
          </a:p>
        </p:txBody>
      </p:sp>
      <p:sp>
        <p:nvSpPr>
          <p:cNvPr id="7" name="TextBox 6"/>
          <p:cNvSpPr txBox="1"/>
          <p:nvPr/>
        </p:nvSpPr>
        <p:spPr>
          <a:xfrm>
            <a:off x="3921018" y="2362566"/>
            <a:ext cx="1587086" cy="1107996"/>
          </a:xfrm>
          <a:prstGeom prst="rect">
            <a:avLst/>
          </a:prstGeom>
          <a:noFill/>
        </p:spPr>
        <p:txBody>
          <a:bodyPr wrap="square" rtlCol="0">
            <a:spAutoFit/>
          </a:bodyPr>
          <a:lstStyle/>
          <a:p>
            <a:r>
              <a:rPr lang="en-GB" b="1" dirty="0" smtClean="0"/>
              <a:t>Gain</a:t>
            </a:r>
          </a:p>
          <a:p>
            <a:r>
              <a:rPr lang="en-GB" sz="1600" dirty="0" smtClean="0"/>
              <a:t>Dependency</a:t>
            </a:r>
          </a:p>
          <a:p>
            <a:r>
              <a:rPr lang="en-GB" sz="1600" dirty="0" smtClean="0"/>
              <a:t>Attention</a:t>
            </a:r>
          </a:p>
          <a:p>
            <a:r>
              <a:rPr lang="en-GB" sz="1600" dirty="0" smtClean="0"/>
              <a:t>Material </a:t>
            </a:r>
            <a:endParaRPr lang="en-GB" sz="1600" dirty="0"/>
          </a:p>
        </p:txBody>
      </p:sp>
      <p:sp>
        <p:nvSpPr>
          <p:cNvPr id="8" name="Rectangle 7"/>
          <p:cNvSpPr/>
          <p:nvPr/>
        </p:nvSpPr>
        <p:spPr>
          <a:xfrm>
            <a:off x="755575" y="1262610"/>
            <a:ext cx="2880321" cy="6155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851920" y="2362566"/>
            <a:ext cx="1800200" cy="12824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58403" y="2697887"/>
            <a:ext cx="1872209" cy="11387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p:nvPr/>
        </p:nvCxnSpPr>
        <p:spPr>
          <a:xfrm flipH="1">
            <a:off x="1619672" y="1876115"/>
            <a:ext cx="432048" cy="7607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267744" y="1878163"/>
            <a:ext cx="1584176" cy="1038401"/>
          </a:xfrm>
          <a:prstGeom prst="line">
            <a:avLst/>
          </a:prstGeom>
        </p:spPr>
        <p:style>
          <a:lnRef idx="1">
            <a:schemeClr val="accent1"/>
          </a:lnRef>
          <a:fillRef idx="0">
            <a:schemeClr val="accent1"/>
          </a:fillRef>
          <a:effectRef idx="0">
            <a:schemeClr val="accent1"/>
          </a:effectRef>
          <a:fontRef idx="minor">
            <a:schemeClr val="tx1"/>
          </a:fontRef>
        </p:style>
      </p:cxnSp>
      <p:sp>
        <p:nvSpPr>
          <p:cNvPr id="15" name="Content Placeholder 2"/>
          <p:cNvSpPr txBox="1">
            <a:spLocks/>
          </p:cNvSpPr>
          <p:nvPr/>
        </p:nvSpPr>
        <p:spPr>
          <a:xfrm>
            <a:off x="467544" y="937084"/>
            <a:ext cx="8229600" cy="541588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a:buNone/>
            </a:pPr>
            <a:endParaRPr lang="en-GB" dirty="0"/>
          </a:p>
        </p:txBody>
      </p:sp>
    </p:spTree>
    <p:extLst>
      <p:ext uri="{BB962C8B-B14F-4D97-AF65-F5344CB8AC3E}">
        <p14:creationId xmlns:p14="http://schemas.microsoft.com/office/powerpoint/2010/main" val="613061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noGrp="1"/>
          </p:cNvSpPr>
          <p:nvPr>
            <p:ph idx="1"/>
          </p:nvPr>
        </p:nvSpPr>
        <p:spPr>
          <a:xfrm>
            <a:off x="457200" y="836613"/>
            <a:ext cx="8229600" cy="787908"/>
          </a:xfrm>
          <a:prstGeom prst="rect">
            <a:avLst/>
          </a:prstGeom>
          <a:noFill/>
        </p:spPr>
        <p:txBody>
          <a:bodyPr wrap="square" rtlCol="0">
            <a:spAutoFit/>
          </a:bodyPr>
          <a:lstStyle/>
          <a:p>
            <a:pPr marL="0" indent="0">
              <a:buNone/>
            </a:pPr>
            <a:r>
              <a:rPr lang="en-GB" b="1" dirty="0" smtClean="0"/>
              <a:t>Parent’s need/motivation</a:t>
            </a:r>
          </a:p>
          <a:p>
            <a:pPr marL="0" indent="0">
              <a:buNone/>
            </a:pPr>
            <a:r>
              <a:rPr lang="en-GB" sz="1600" dirty="0" smtClean="0"/>
              <a:t>Necessary but not sufficient)</a:t>
            </a:r>
            <a:endParaRPr lang="en-GB" sz="1600" dirty="0"/>
          </a:p>
        </p:txBody>
      </p:sp>
      <p:sp>
        <p:nvSpPr>
          <p:cNvPr id="6" name="TextBox 5"/>
          <p:cNvSpPr txBox="1"/>
          <p:nvPr/>
        </p:nvSpPr>
        <p:spPr>
          <a:xfrm>
            <a:off x="611560" y="2438830"/>
            <a:ext cx="1872208" cy="1138773"/>
          </a:xfrm>
          <a:prstGeom prst="rect">
            <a:avLst/>
          </a:prstGeom>
          <a:noFill/>
        </p:spPr>
        <p:txBody>
          <a:bodyPr wrap="square" rtlCol="0">
            <a:spAutoFit/>
          </a:bodyPr>
          <a:lstStyle/>
          <a:p>
            <a:r>
              <a:rPr lang="en-GB" b="1" dirty="0" smtClean="0"/>
              <a:t>Belief/anxiety/</a:t>
            </a:r>
          </a:p>
          <a:p>
            <a:r>
              <a:rPr lang="en-GB" b="1" dirty="0" smtClean="0"/>
              <a:t>concern</a:t>
            </a:r>
          </a:p>
          <a:p>
            <a:r>
              <a:rPr lang="en-GB" sz="1600" dirty="0" smtClean="0"/>
              <a:t>About child’s health</a:t>
            </a:r>
            <a:endParaRPr lang="en-GB" sz="1600" dirty="0"/>
          </a:p>
        </p:txBody>
      </p:sp>
      <p:sp>
        <p:nvSpPr>
          <p:cNvPr id="7" name="TextBox 6"/>
          <p:cNvSpPr txBox="1"/>
          <p:nvPr/>
        </p:nvSpPr>
        <p:spPr>
          <a:xfrm>
            <a:off x="2843808" y="1988840"/>
            <a:ext cx="1587086" cy="1107996"/>
          </a:xfrm>
          <a:prstGeom prst="rect">
            <a:avLst/>
          </a:prstGeom>
          <a:noFill/>
        </p:spPr>
        <p:txBody>
          <a:bodyPr wrap="square" rtlCol="0">
            <a:spAutoFit/>
          </a:bodyPr>
          <a:lstStyle/>
          <a:p>
            <a:r>
              <a:rPr lang="en-GB" b="1" dirty="0" smtClean="0"/>
              <a:t>Gain</a:t>
            </a:r>
          </a:p>
          <a:p>
            <a:r>
              <a:rPr lang="en-GB" sz="1600" dirty="0" smtClean="0"/>
              <a:t>Dependency</a:t>
            </a:r>
          </a:p>
          <a:p>
            <a:r>
              <a:rPr lang="en-GB" sz="1600" dirty="0" smtClean="0"/>
              <a:t>Attention</a:t>
            </a:r>
          </a:p>
          <a:p>
            <a:r>
              <a:rPr lang="en-GB" sz="1600" dirty="0" smtClean="0"/>
              <a:t>Material </a:t>
            </a:r>
            <a:endParaRPr lang="en-GB" sz="1600" dirty="0"/>
          </a:p>
        </p:txBody>
      </p:sp>
      <p:sp>
        <p:nvSpPr>
          <p:cNvPr id="8" name="Rectangle 7"/>
          <p:cNvSpPr/>
          <p:nvPr/>
        </p:nvSpPr>
        <p:spPr>
          <a:xfrm>
            <a:off x="467544" y="836712"/>
            <a:ext cx="4104456"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843808" y="1988840"/>
            <a:ext cx="1440160" cy="11079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11560" y="2438830"/>
            <a:ext cx="1800200" cy="11387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a:endCxn id="10" idx="0"/>
          </p:cNvCxnSpPr>
          <p:nvPr/>
        </p:nvCxnSpPr>
        <p:spPr>
          <a:xfrm>
            <a:off x="1511660" y="1772816"/>
            <a:ext cx="0" cy="6660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23728" y="1772816"/>
            <a:ext cx="72008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788024" y="1305829"/>
            <a:ext cx="1656184" cy="0"/>
          </a:xfrm>
          <a:prstGeom prst="straightConnector1">
            <a:avLst/>
          </a:prstGeom>
          <a:ln w="76200">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516216" y="854966"/>
            <a:ext cx="2304256" cy="1200329"/>
          </a:xfrm>
          <a:prstGeom prst="rect">
            <a:avLst/>
          </a:prstGeom>
          <a:noFill/>
        </p:spPr>
        <p:txBody>
          <a:bodyPr wrap="square" rtlCol="0">
            <a:spAutoFit/>
          </a:bodyPr>
          <a:lstStyle/>
          <a:p>
            <a:r>
              <a:rPr lang="en-GB" sz="2400" b="1" dirty="0" smtClean="0"/>
              <a:t>Health Professional/Doctor</a:t>
            </a:r>
            <a:endParaRPr lang="en-GB" sz="2400" b="1" dirty="0"/>
          </a:p>
        </p:txBody>
      </p:sp>
      <p:sp>
        <p:nvSpPr>
          <p:cNvPr id="19" name="TextBox 18"/>
          <p:cNvSpPr txBox="1"/>
          <p:nvPr/>
        </p:nvSpPr>
        <p:spPr>
          <a:xfrm>
            <a:off x="5076056" y="836712"/>
            <a:ext cx="701089" cy="369332"/>
          </a:xfrm>
          <a:prstGeom prst="rect">
            <a:avLst/>
          </a:prstGeom>
          <a:noFill/>
        </p:spPr>
        <p:txBody>
          <a:bodyPr wrap="none" rtlCol="0">
            <a:spAutoFit/>
          </a:bodyPr>
          <a:lstStyle/>
          <a:p>
            <a:r>
              <a:rPr lang="en-GB" dirty="0" smtClean="0">
                <a:solidFill>
                  <a:schemeClr val="accent1">
                    <a:lumMod val="60000"/>
                    <a:lumOff val="40000"/>
                  </a:schemeClr>
                </a:solidFill>
              </a:rPr>
              <a:t>Talks</a:t>
            </a:r>
            <a:endParaRPr lang="en-GB" dirty="0">
              <a:solidFill>
                <a:schemeClr val="accent1">
                  <a:lumMod val="60000"/>
                  <a:lumOff val="40000"/>
                </a:schemeClr>
              </a:solidFill>
            </a:endParaRPr>
          </a:p>
        </p:txBody>
      </p:sp>
      <p:sp>
        <p:nvSpPr>
          <p:cNvPr id="20" name="TextBox 19"/>
          <p:cNvSpPr txBox="1"/>
          <p:nvPr/>
        </p:nvSpPr>
        <p:spPr>
          <a:xfrm>
            <a:off x="4788024" y="1403484"/>
            <a:ext cx="1584176" cy="369332"/>
          </a:xfrm>
          <a:prstGeom prst="rect">
            <a:avLst/>
          </a:prstGeom>
          <a:noFill/>
        </p:spPr>
        <p:txBody>
          <a:bodyPr wrap="square" rtlCol="0">
            <a:spAutoFit/>
          </a:bodyPr>
          <a:lstStyle/>
          <a:p>
            <a:r>
              <a:rPr lang="en-GB" dirty="0" smtClean="0">
                <a:solidFill>
                  <a:schemeClr val="accent1">
                    <a:lumMod val="60000"/>
                    <a:lumOff val="40000"/>
                  </a:schemeClr>
                </a:solidFill>
              </a:rPr>
              <a:t>Presents child</a:t>
            </a:r>
            <a:endParaRPr lang="en-GB" dirty="0">
              <a:solidFill>
                <a:schemeClr val="accent1">
                  <a:lumMod val="60000"/>
                  <a:lumOff val="40000"/>
                </a:schemeClr>
              </a:solidFill>
            </a:endParaRPr>
          </a:p>
        </p:txBody>
      </p:sp>
      <p:sp>
        <p:nvSpPr>
          <p:cNvPr id="22" name="TextBox 21"/>
          <p:cNvSpPr txBox="1"/>
          <p:nvPr/>
        </p:nvSpPr>
        <p:spPr>
          <a:xfrm>
            <a:off x="1582829" y="5517232"/>
            <a:ext cx="4032448" cy="369332"/>
          </a:xfrm>
          <a:prstGeom prst="rect">
            <a:avLst/>
          </a:prstGeom>
          <a:noFill/>
        </p:spPr>
        <p:txBody>
          <a:bodyPr wrap="square" rtlCol="0">
            <a:spAutoFit/>
          </a:bodyPr>
          <a:lstStyle/>
          <a:p>
            <a:endParaRPr lang="en-GB" dirty="0"/>
          </a:p>
        </p:txBody>
      </p:sp>
      <p:sp>
        <p:nvSpPr>
          <p:cNvPr id="23" name="TextBox 22"/>
          <p:cNvSpPr txBox="1"/>
          <p:nvPr/>
        </p:nvSpPr>
        <p:spPr>
          <a:xfrm>
            <a:off x="2519771" y="5805264"/>
            <a:ext cx="3852429" cy="923330"/>
          </a:xfrm>
          <a:prstGeom prst="rect">
            <a:avLst/>
          </a:prstGeom>
          <a:noFill/>
        </p:spPr>
        <p:txBody>
          <a:bodyPr wrap="square" rtlCol="0">
            <a:spAutoFit/>
          </a:bodyPr>
          <a:lstStyle/>
          <a:p>
            <a:pPr algn="ctr"/>
            <a:r>
              <a:rPr lang="en-GB" dirty="0" smtClean="0">
                <a:solidFill>
                  <a:srgbClr val="FF0000"/>
                </a:solidFill>
              </a:rPr>
              <a:t>Harm to</a:t>
            </a:r>
          </a:p>
          <a:p>
            <a:pPr algn="ctr"/>
            <a:r>
              <a:rPr lang="en-GB" dirty="0" smtClean="0"/>
              <a:t> </a:t>
            </a:r>
            <a:r>
              <a:rPr lang="en-GB" b="1" dirty="0" smtClean="0"/>
              <a:t>Child</a:t>
            </a:r>
          </a:p>
          <a:p>
            <a:r>
              <a:rPr lang="en-GB" dirty="0" smtClean="0"/>
              <a:t>Child may have/had genuine illness</a:t>
            </a:r>
            <a:endParaRPr lang="en-GB" dirty="0"/>
          </a:p>
        </p:txBody>
      </p:sp>
      <p:sp>
        <p:nvSpPr>
          <p:cNvPr id="24" name="Rectangle 23"/>
          <p:cNvSpPr/>
          <p:nvPr/>
        </p:nvSpPr>
        <p:spPr>
          <a:xfrm>
            <a:off x="2411760" y="5701898"/>
            <a:ext cx="3960440" cy="10266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313294" y="3861048"/>
            <a:ext cx="1951374" cy="1354217"/>
          </a:xfrm>
          <a:prstGeom prst="rect">
            <a:avLst/>
          </a:prstGeom>
          <a:noFill/>
        </p:spPr>
        <p:txBody>
          <a:bodyPr wrap="square" rtlCol="0">
            <a:spAutoFit/>
          </a:bodyPr>
          <a:lstStyle/>
          <a:p>
            <a:r>
              <a:rPr lang="en-GB" sz="1600" dirty="0" smtClean="0">
                <a:solidFill>
                  <a:srgbClr val="0070C0"/>
                </a:solidFill>
              </a:rPr>
              <a:t>Limits child’s daily life</a:t>
            </a:r>
          </a:p>
          <a:p>
            <a:endParaRPr lang="en-GB" dirty="0"/>
          </a:p>
          <a:p>
            <a:r>
              <a:rPr lang="en-GB" sz="1600" dirty="0" smtClean="0">
                <a:solidFill>
                  <a:srgbClr val="FF0000"/>
                </a:solidFill>
              </a:rPr>
              <a:t>Inadvertent emotional abuse</a:t>
            </a:r>
            <a:endParaRPr lang="en-GB" sz="1600" dirty="0">
              <a:solidFill>
                <a:srgbClr val="FF0000"/>
              </a:solidFill>
            </a:endParaRPr>
          </a:p>
        </p:txBody>
      </p:sp>
      <p:cxnSp>
        <p:nvCxnSpPr>
          <p:cNvPr id="29" name="Straight Arrow Connector 28"/>
          <p:cNvCxnSpPr/>
          <p:nvPr/>
        </p:nvCxnSpPr>
        <p:spPr>
          <a:xfrm>
            <a:off x="3419872" y="3096836"/>
            <a:ext cx="0"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851920" y="3096836"/>
            <a:ext cx="1008112" cy="26050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11760" y="3284984"/>
            <a:ext cx="1008112" cy="64807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561550" y="3577603"/>
            <a:ext cx="1273490" cy="1077218"/>
          </a:xfrm>
          <a:prstGeom prst="rect">
            <a:avLst/>
          </a:prstGeom>
          <a:noFill/>
        </p:spPr>
        <p:txBody>
          <a:bodyPr wrap="none" rtlCol="0">
            <a:spAutoFit/>
          </a:bodyPr>
          <a:lstStyle/>
          <a:p>
            <a:r>
              <a:rPr lang="en-GB" sz="1600" dirty="0" smtClean="0">
                <a:solidFill>
                  <a:srgbClr val="FF0000"/>
                </a:solidFill>
              </a:rPr>
              <a:t>Illness </a:t>
            </a:r>
          </a:p>
          <a:p>
            <a:r>
              <a:rPr lang="en-GB" sz="1600" dirty="0" smtClean="0">
                <a:solidFill>
                  <a:srgbClr val="FF0000"/>
                </a:solidFill>
              </a:rPr>
              <a:t>Induction/</a:t>
            </a:r>
          </a:p>
          <a:p>
            <a:r>
              <a:rPr lang="en-GB" sz="1600" dirty="0" smtClean="0">
                <a:solidFill>
                  <a:srgbClr val="FF0000"/>
                </a:solidFill>
              </a:rPr>
              <a:t>falsification </a:t>
            </a:r>
          </a:p>
          <a:p>
            <a:r>
              <a:rPr lang="en-GB" sz="1600" i="1" dirty="0" smtClean="0">
                <a:solidFill>
                  <a:srgbClr val="FF0000"/>
                </a:solidFill>
              </a:rPr>
              <a:t>(deception)</a:t>
            </a:r>
            <a:endParaRPr lang="en-GB" sz="1600" i="1" dirty="0">
              <a:solidFill>
                <a:srgbClr val="FF0000"/>
              </a:solidFill>
            </a:endParaRPr>
          </a:p>
        </p:txBody>
      </p:sp>
    </p:spTree>
    <p:extLst>
      <p:ext uri="{BB962C8B-B14F-4D97-AF65-F5344CB8AC3E}">
        <p14:creationId xmlns:p14="http://schemas.microsoft.com/office/powerpoint/2010/main" val="24453859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627</TotalTime>
  <Words>2854</Words>
  <Application>Microsoft Office PowerPoint</Application>
  <PresentationFormat>On-screen Show (4:3)</PresentationFormat>
  <Paragraphs>476</Paragraphs>
  <Slides>41</Slides>
  <Notes>23</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Flow</vt:lpstr>
      <vt:lpstr>Fabricated or Induced Illness (FII)</vt:lpstr>
      <vt:lpstr>Definition </vt:lpstr>
      <vt:lpstr>Signs and Symptoms</vt:lpstr>
      <vt:lpstr>Fabricated or Induced Illness (FII)</vt:lpstr>
      <vt:lpstr>Having the Mother’s needs fulfilled</vt:lpstr>
      <vt:lpstr>Erroneous reports (fabrication) (using her mouth)</vt:lpstr>
      <vt:lpstr>Falsification (incl. illness induction) using her hands</vt:lpstr>
      <vt:lpstr>PowerPoint Presentation</vt:lpstr>
      <vt:lpstr>PowerPoint Presentation</vt:lpstr>
      <vt:lpstr>PowerPoint Presentation</vt:lpstr>
      <vt:lpstr>PowerPoint Presentation</vt:lpstr>
      <vt:lpstr>PowerPoint Presentation</vt:lpstr>
      <vt:lpstr>Role of Fathers</vt:lpstr>
      <vt:lpstr>Commonest presentations in the UK</vt:lpstr>
      <vt:lpstr>The Doctor</vt:lpstr>
      <vt:lpstr>What is the harm to the child ? The impairment of the child’s life beyond any known disorder.</vt:lpstr>
      <vt:lpstr>The Child,</vt:lpstr>
      <vt:lpstr>1. Child’s health &amp; experience of healthcare</vt:lpstr>
      <vt:lpstr>2. Effects on child’s development &amp; daily life</vt:lpstr>
      <vt:lpstr>3. Child’s psychological &amp; health-related wellbeing</vt:lpstr>
      <vt:lpstr>Aspects of current approach</vt:lpstr>
      <vt:lpstr>    Alerting signs for FII/Perplexing Presentations Discrepancies Something doesn’t add up </vt:lpstr>
      <vt:lpstr>PowerPoint Presentation</vt:lpstr>
      <vt:lpstr>Alerting signs at School </vt:lpstr>
      <vt:lpstr>If there are alerting signs</vt:lpstr>
      <vt:lpstr>    Approach to Perplexing Presentations</vt:lpstr>
      <vt:lpstr>PowerPoint Presentation</vt:lpstr>
      <vt:lpstr> IF Parents disagree/dispute the independent/clinical observations</vt:lpstr>
      <vt:lpstr>Referral to Children’s Social Care MASH</vt:lpstr>
      <vt:lpstr>Child Protection Plans</vt:lpstr>
      <vt:lpstr>Rehabilitation</vt:lpstr>
      <vt:lpstr>Psychological work with family</vt:lpstr>
      <vt:lpstr>Conclusion</vt:lpstr>
      <vt:lpstr>References</vt:lpstr>
      <vt:lpstr>NO Cruising NO Bruising !</vt:lpstr>
      <vt:lpstr>Bruising</vt:lpstr>
      <vt:lpstr>Bruising</vt:lpstr>
      <vt:lpstr>Sentinel Injuries / Events</vt:lpstr>
      <vt:lpstr>When Considering Abuse:</vt:lpstr>
      <vt:lpstr>    Learning points from DSCB Thematic Review  </vt:lpstr>
      <vt:lpstr>PowerPoint Presentation</vt:lpstr>
    </vt:vector>
  </TitlesOfParts>
  <Company>Northern Devon Healthcare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Fabricated or Induced Illness (FII)</dc:title>
  <dc:creator>Lethaby, Laura</dc:creator>
  <cp:lastModifiedBy>Becky Sanders</cp:lastModifiedBy>
  <cp:revision>57</cp:revision>
  <dcterms:created xsi:type="dcterms:W3CDTF">2018-01-23T07:13:39Z</dcterms:created>
  <dcterms:modified xsi:type="dcterms:W3CDTF">2018-03-06T17:48:38Z</dcterms:modified>
</cp:coreProperties>
</file>